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428" r:id="rId3"/>
    <p:sldId id="484" r:id="rId4"/>
    <p:sldId id="509" r:id="rId5"/>
    <p:sldId id="537" r:id="rId6"/>
    <p:sldId id="437" r:id="rId7"/>
    <p:sldId id="538" r:id="rId8"/>
    <p:sldId id="541" r:id="rId9"/>
    <p:sldId id="544" r:id="rId10"/>
    <p:sldId id="542" r:id="rId11"/>
    <p:sldId id="543" r:id="rId12"/>
    <p:sldId id="440" r:id="rId13"/>
    <p:sldId id="531" r:id="rId14"/>
    <p:sldId id="547" r:id="rId15"/>
    <p:sldId id="532" r:id="rId16"/>
    <p:sldId id="551" r:id="rId17"/>
    <p:sldId id="552" r:id="rId18"/>
    <p:sldId id="380" r:id="rId19"/>
    <p:sldId id="348" r:id="rId20"/>
    <p:sldId id="367" r:id="rId21"/>
    <p:sldId id="389" r:id="rId22"/>
    <p:sldId id="369" r:id="rId23"/>
    <p:sldId id="368" r:id="rId24"/>
    <p:sldId id="427" r:id="rId25"/>
    <p:sldId id="553" r:id="rId26"/>
    <p:sldId id="554" r:id="rId27"/>
    <p:sldId id="555" r:id="rId28"/>
    <p:sldId id="556" r:id="rId29"/>
    <p:sldId id="557" r:id="rId30"/>
    <p:sldId id="412" r:id="rId31"/>
    <p:sldId id="386" r:id="rId32"/>
    <p:sldId id="548" r:id="rId33"/>
    <p:sldId id="549" r:id="rId34"/>
    <p:sldId id="388" r:id="rId35"/>
    <p:sldId id="363" r:id="rId36"/>
    <p:sldId id="377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el Postma" initials="MP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2ED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4" autoAdjust="0"/>
    <p:restoredTop sz="94752" autoAdjust="0"/>
  </p:normalViewPr>
  <p:slideViewPr>
    <p:cSldViewPr>
      <p:cViewPr varScale="1">
        <p:scale>
          <a:sx n="74" d="100"/>
          <a:sy n="74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steria.ugent.be\documents$\mpostma\My%20Documents\Merel%20Project%20RED%20AB\Publicatie\Results\2015%2010%201%20AB%20gebruik%20evolutie%20BB1-BB3%20-%20voor%20Mer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77508580658184E-2"/>
          <c:y val="0.10457316253297308"/>
          <c:w val="0.88410082223884912"/>
          <c:h val="0.799581302070699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ALGEMEEN!$B$46</c:f>
              <c:strCache>
                <c:ptCount val="1"/>
                <c:pt idx="0">
                  <c:v>Average TI DDDA prophylactic visit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ALGEMEEN!$A$48:$A$58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ALGEMEEN!$B$47:$B$58</c:f>
              <c:numCache>
                <c:formatCode>General</c:formatCode>
                <c:ptCount val="12"/>
                <c:pt idx="1">
                  <c:v>313.76</c:v>
                </c:pt>
                <c:pt idx="4">
                  <c:v>37.549999999999997</c:v>
                </c:pt>
                <c:pt idx="7">
                  <c:v>118.51</c:v>
                </c:pt>
                <c:pt idx="10">
                  <c:v>41.92</c:v>
                </c:pt>
              </c:numCache>
            </c:numRef>
          </c:val>
        </c:ser>
        <c:ser>
          <c:idx val="1"/>
          <c:order val="1"/>
          <c:tx>
            <c:strRef>
              <c:f>ALGEMEEN!$C$46</c:f>
              <c:strCache>
                <c:ptCount val="1"/>
                <c:pt idx="0">
                  <c:v>Average TI DDDA prophylactic visit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5"/>
              <c:layout>
                <c:manualLayout>
                  <c:x val="6.0331825037707391E-2"/>
                  <c:y val="-1.03492870808029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ALGEMEEN!$A$48:$A$58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ALGEMEEN!$C$47:$C$58</c:f>
              <c:numCache>
                <c:formatCode>General</c:formatCode>
                <c:ptCount val="12"/>
                <c:pt idx="2">
                  <c:v>134.72</c:v>
                </c:pt>
                <c:pt idx="5">
                  <c:v>3.71</c:v>
                </c:pt>
                <c:pt idx="8">
                  <c:v>49.77</c:v>
                </c:pt>
                <c:pt idx="11">
                  <c:v>18.899999999999999</c:v>
                </c:pt>
              </c:numCache>
            </c:numRef>
          </c:val>
        </c:ser>
        <c:ser>
          <c:idx val="2"/>
          <c:order val="2"/>
          <c:tx>
            <c:strRef>
              <c:f>ALGEMEEN!$E$46</c:f>
              <c:strCache>
                <c:ptCount val="1"/>
                <c:pt idx="0">
                  <c:v>Average TI DDDA curative visit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ALGEMEEN!$A$48:$A$58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ALGEMEEN!$E$47:$E$58</c:f>
              <c:numCache>
                <c:formatCode>General</c:formatCode>
                <c:ptCount val="12"/>
                <c:pt idx="1">
                  <c:v>201.26</c:v>
                </c:pt>
                <c:pt idx="4">
                  <c:v>65.23</c:v>
                </c:pt>
                <c:pt idx="7">
                  <c:v>109.32</c:v>
                </c:pt>
                <c:pt idx="10">
                  <c:v>40.29</c:v>
                </c:pt>
              </c:numCache>
            </c:numRef>
          </c:val>
        </c:ser>
        <c:ser>
          <c:idx val="3"/>
          <c:order val="3"/>
          <c:tx>
            <c:strRef>
              <c:f>ALGEMEEN!$F$46</c:f>
              <c:strCache>
                <c:ptCount val="1"/>
                <c:pt idx="0">
                  <c:v>Average TI DDDA curative visit 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ALGEMEEN!$A$48:$A$58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ALGEMEEN!$F$47:$F$58</c:f>
              <c:numCache>
                <c:formatCode>General</c:formatCode>
                <c:ptCount val="12"/>
                <c:pt idx="2">
                  <c:v>144.47999999999999</c:v>
                </c:pt>
                <c:pt idx="5">
                  <c:v>15.22</c:v>
                </c:pt>
                <c:pt idx="8">
                  <c:v>59.57</c:v>
                </c:pt>
                <c:pt idx="11">
                  <c:v>37.270000000000003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40436424"/>
        <c:axId val="140436032"/>
      </c:barChart>
      <c:lineChart>
        <c:grouping val="standard"/>
        <c:varyColors val="0"/>
        <c:ser>
          <c:idx val="4"/>
          <c:order val="5"/>
          <c:tx>
            <c:strRef>
              <c:f>ALGEMEEN!$I$22</c:f>
              <c:strCache>
                <c:ptCount val="1"/>
                <c:pt idx="0">
                  <c:v>Axis</c:v>
                </c:pt>
              </c:strCache>
            </c:strRef>
          </c:tx>
          <c:marker>
            <c:symbol val="none"/>
          </c:marker>
          <c:cat>
            <c:strRef>
              <c:f>ALGEMEEN!$A$48:$A$59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ALGEMEEN!$I$23:$I$26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36424"/>
        <c:axId val="140436032"/>
      </c:lineChart>
      <c:lineChart>
        <c:grouping val="standard"/>
        <c:varyColors val="0"/>
        <c:ser>
          <c:idx val="5"/>
          <c:order val="4"/>
          <c:tx>
            <c:strRef>
              <c:f>ALGEMEEN!$I$22</c:f>
              <c:strCache>
                <c:ptCount val="1"/>
                <c:pt idx="0">
                  <c:v>Axis</c:v>
                </c:pt>
              </c:strCache>
            </c:strRef>
          </c:tx>
          <c:marker>
            <c:symbol val="none"/>
          </c:marker>
          <c:cat>
            <c:strRef>
              <c:f>ALGEMEEN!$A$48:$A$59</c:f>
              <c:strCache>
                <c:ptCount val="10"/>
                <c:pt idx="0">
                  <c:v>Piglets</c:v>
                </c:pt>
                <c:pt idx="3">
                  <c:v>Finishers</c:v>
                </c:pt>
                <c:pt idx="6">
                  <c:v>Birth - slaughter 205 days</c:v>
                </c:pt>
                <c:pt idx="9">
                  <c:v>Sows</c:v>
                </c:pt>
              </c:strCache>
            </c:strRef>
          </c:cat>
          <c:val>
            <c:numRef>
              <c:f>ALGEMEEN!$I$23:$I$26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35248"/>
        <c:axId val="140435640"/>
      </c:lineChart>
      <c:catAx>
        <c:axId val="14043642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low"/>
        <c:crossAx val="140436032"/>
        <c:crosses val="max"/>
        <c:auto val="1"/>
        <c:lblAlgn val="ctr"/>
        <c:lblOffset val="100"/>
        <c:tickLblSkip val="100"/>
        <c:noMultiLvlLbl val="0"/>
      </c:catAx>
      <c:valAx>
        <c:axId val="1404360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Treatment incidence</a:t>
                </a:r>
              </a:p>
            </c:rich>
          </c:tx>
          <c:layout>
            <c:manualLayout>
              <c:xMode val="edge"/>
              <c:yMode val="edge"/>
              <c:x val="4.9069884364002017E-3"/>
              <c:y val="1.310909696901690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0436424"/>
        <c:crosses val="autoZero"/>
        <c:crossBetween val="between"/>
      </c:valAx>
      <c:valAx>
        <c:axId val="14043564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0435248"/>
        <c:crosses val="max"/>
        <c:crossBetween val="between"/>
      </c:valAx>
      <c:catAx>
        <c:axId val="140435248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1404356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2141779788838614"/>
          <c:y val="3.6429085065867589E-2"/>
          <c:w val="0.37858220211161386"/>
          <c:h val="0.27001860426961061"/>
        </c:manualLayout>
      </c:layout>
      <c:overlay val="1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nl-B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0.06033</cdr:x>
      <cdr:y>0.90298</cdr:y>
    </cdr:from>
    <cdr:to>
      <cdr:x>0.98039</cdr:x>
      <cdr:y>0.90298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81000" y="3324225"/>
          <a:ext cx="581025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0.90436</cdr:y>
    </cdr:from>
    <cdr:to>
      <cdr:x>1</cdr:x>
      <cdr:y>0.97671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3329306"/>
          <a:ext cx="6315075" cy="266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600" dirty="0"/>
            <a:t>                    </a:t>
          </a:r>
          <a:r>
            <a:rPr lang="nl-BE" sz="1600" dirty="0" err="1"/>
            <a:t>Piglets</a:t>
          </a:r>
          <a:r>
            <a:rPr lang="nl-BE" sz="1600" dirty="0"/>
            <a:t>                                  </a:t>
          </a:r>
          <a:r>
            <a:rPr lang="nl-BE" sz="1600" dirty="0" err="1"/>
            <a:t>Finishers</a:t>
          </a:r>
          <a:r>
            <a:rPr lang="nl-BE" sz="1600" dirty="0"/>
            <a:t>                  </a:t>
          </a:r>
          <a:r>
            <a:rPr lang="nl-BE" sz="1600" dirty="0" err="1"/>
            <a:t>Birth-slaughter</a:t>
          </a:r>
          <a:r>
            <a:rPr lang="nl-BE" sz="1600" dirty="0"/>
            <a:t> 205 </a:t>
          </a:r>
          <a:r>
            <a:rPr lang="nl-BE" sz="1600" dirty="0" err="1"/>
            <a:t>days</a:t>
          </a:r>
          <a:r>
            <a:rPr lang="nl-BE" sz="1600" dirty="0"/>
            <a:t>                 </a:t>
          </a:r>
          <a:r>
            <a:rPr lang="nl-BE" sz="1600" dirty="0" err="1"/>
            <a:t>Sows</a:t>
          </a:r>
          <a:endParaRPr lang="nl-BE" sz="1600" dirty="0"/>
        </a:p>
      </cdr:txBody>
    </cdr:sp>
  </cdr:relSizeAnchor>
  <cdr:relSizeAnchor xmlns:cdr="http://schemas.openxmlformats.org/drawingml/2006/chartDrawing">
    <cdr:from>
      <cdr:x>0.195</cdr:x>
      <cdr:y>0.04244</cdr:y>
    </cdr:from>
    <cdr:to>
      <cdr:x>0.33376</cdr:x>
      <cdr:y>0.2255</cdr:y>
    </cdr:to>
    <cdr:grpSp>
      <cdr:nvGrpSpPr>
        <cdr:cNvPr id="9" name="Group 8"/>
        <cdr:cNvGrpSpPr/>
      </cdr:nvGrpSpPr>
      <cdr:grpSpPr>
        <a:xfrm xmlns:a="http://schemas.openxmlformats.org/drawingml/2006/main">
          <a:off x="1710492" y="217019"/>
          <a:ext cx="1217169" cy="936086"/>
          <a:chOff x="1710494" y="217005"/>
          <a:chExt cx="1217169" cy="936104"/>
        </a:xfrm>
      </cdr:grpSpPr>
      <cdr:sp macro="" textlink="">
        <cdr:nvSpPr>
          <cdr:cNvPr id="2" name="Explosion 1 1"/>
          <cdr:cNvSpPr/>
        </cdr:nvSpPr>
        <cdr:spPr>
          <a:xfrm xmlns:a="http://schemas.openxmlformats.org/drawingml/2006/main">
            <a:off x="1710494" y="217005"/>
            <a:ext cx="1152128" cy="936104"/>
          </a:xfrm>
          <a:prstGeom xmlns:a="http://schemas.openxmlformats.org/drawingml/2006/main" prst="irregularSeal1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nl-BE"/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1710494" y="505037"/>
            <a:ext cx="1217169" cy="3704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nl-BE" sz="2000" dirty="0">
                <a:solidFill>
                  <a:schemeClr val="bg1"/>
                </a:solidFill>
              </a:rPr>
              <a:t>-45.8%</a:t>
            </a:r>
          </a:p>
        </cdr:txBody>
      </cdr:sp>
    </cdr:grpSp>
  </cdr:relSizeAnchor>
  <cdr:relSizeAnchor xmlns:cdr="http://schemas.openxmlformats.org/drawingml/2006/chartDrawing">
    <cdr:from>
      <cdr:x>0.40844</cdr:x>
      <cdr:y>0.56346</cdr:y>
    </cdr:from>
    <cdr:to>
      <cdr:x>0.5472</cdr:x>
      <cdr:y>0.74653</cdr:y>
    </cdr:to>
    <cdr:grpSp>
      <cdr:nvGrpSpPr>
        <cdr:cNvPr id="10" name="Group 9"/>
        <cdr:cNvGrpSpPr/>
      </cdr:nvGrpSpPr>
      <cdr:grpSpPr>
        <a:xfrm xmlns:a="http://schemas.openxmlformats.org/drawingml/2006/main">
          <a:off x="3582735" y="2881280"/>
          <a:ext cx="1217169" cy="936138"/>
          <a:chOff x="1710494" y="217005"/>
          <a:chExt cx="1217169" cy="936104"/>
        </a:xfrm>
      </cdr:grpSpPr>
      <cdr:sp macro="" textlink="">
        <cdr:nvSpPr>
          <cdr:cNvPr id="11" name="Explosion 1 10"/>
          <cdr:cNvSpPr/>
        </cdr:nvSpPr>
        <cdr:spPr>
          <a:xfrm xmlns:a="http://schemas.openxmlformats.org/drawingml/2006/main">
            <a:off x="1710494" y="217005"/>
            <a:ext cx="1152128" cy="936104"/>
          </a:xfrm>
          <a:prstGeom xmlns:a="http://schemas.openxmlformats.org/drawingml/2006/main" prst="irregularSeal1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nl-BE"/>
          </a:p>
        </cdr:txBody>
      </cdr:sp>
      <cdr:sp macro="" textlink="">
        <cdr:nvSpPr>
          <cdr:cNvPr id="12" name="TextBox 3"/>
          <cdr:cNvSpPr txBox="1"/>
        </cdr:nvSpPr>
        <cdr:spPr>
          <a:xfrm xmlns:a="http://schemas.openxmlformats.org/drawingml/2006/main">
            <a:off x="1710494" y="505037"/>
            <a:ext cx="1217169" cy="3704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nl-BE" sz="2000" dirty="0" smtClean="0">
                <a:solidFill>
                  <a:schemeClr val="bg1"/>
                </a:solidFill>
              </a:rPr>
              <a:t>-81.6%</a:t>
            </a:r>
            <a:endParaRPr lang="nl-BE" sz="2000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0.63829</cdr:x>
      <cdr:y>0.40847</cdr:y>
    </cdr:from>
    <cdr:to>
      <cdr:x>0.77705</cdr:x>
      <cdr:y>0.59153</cdr:y>
    </cdr:to>
    <cdr:grpSp>
      <cdr:nvGrpSpPr>
        <cdr:cNvPr id="13" name="Group 12"/>
        <cdr:cNvGrpSpPr/>
      </cdr:nvGrpSpPr>
      <cdr:grpSpPr>
        <a:xfrm xmlns:a="http://schemas.openxmlformats.org/drawingml/2006/main">
          <a:off x="5598923" y="2088731"/>
          <a:ext cx="1217168" cy="936087"/>
          <a:chOff x="1710494" y="217005"/>
          <a:chExt cx="1217169" cy="936104"/>
        </a:xfrm>
      </cdr:grpSpPr>
      <cdr:sp macro="" textlink="">
        <cdr:nvSpPr>
          <cdr:cNvPr id="14" name="Explosion 1 13"/>
          <cdr:cNvSpPr/>
        </cdr:nvSpPr>
        <cdr:spPr>
          <a:xfrm xmlns:a="http://schemas.openxmlformats.org/drawingml/2006/main">
            <a:off x="1710494" y="217005"/>
            <a:ext cx="1152128" cy="936104"/>
          </a:xfrm>
          <a:prstGeom xmlns:a="http://schemas.openxmlformats.org/drawingml/2006/main" prst="irregularSeal1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nl-BE"/>
          </a:p>
        </cdr:txBody>
      </cdr:sp>
      <cdr:sp macro="" textlink="">
        <cdr:nvSpPr>
          <cdr:cNvPr id="15" name="TextBox 3"/>
          <cdr:cNvSpPr txBox="1"/>
        </cdr:nvSpPr>
        <cdr:spPr>
          <a:xfrm xmlns:a="http://schemas.openxmlformats.org/drawingml/2006/main">
            <a:off x="1710494" y="505037"/>
            <a:ext cx="1217169" cy="3704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nl-BE" sz="2000" dirty="0" smtClean="0">
                <a:solidFill>
                  <a:schemeClr val="bg1"/>
                </a:solidFill>
              </a:rPr>
              <a:t>-52.0%</a:t>
            </a:r>
            <a:endParaRPr lang="nl-BE" sz="2000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0.85198</cdr:x>
      <cdr:y>0.59163</cdr:y>
    </cdr:from>
    <cdr:to>
      <cdr:x>0.99074</cdr:x>
      <cdr:y>0.77469</cdr:y>
    </cdr:to>
    <cdr:grpSp>
      <cdr:nvGrpSpPr>
        <cdr:cNvPr id="16" name="Group 15"/>
        <cdr:cNvGrpSpPr/>
      </cdr:nvGrpSpPr>
      <cdr:grpSpPr>
        <a:xfrm xmlns:a="http://schemas.openxmlformats.org/drawingml/2006/main">
          <a:off x="7473359" y="3025329"/>
          <a:ext cx="1217169" cy="936086"/>
          <a:chOff x="1710494" y="217005"/>
          <a:chExt cx="1217169" cy="936104"/>
        </a:xfrm>
      </cdr:grpSpPr>
      <cdr:sp macro="" textlink="">
        <cdr:nvSpPr>
          <cdr:cNvPr id="17" name="Explosion 1 16"/>
          <cdr:cNvSpPr/>
        </cdr:nvSpPr>
        <cdr:spPr>
          <a:xfrm xmlns:a="http://schemas.openxmlformats.org/drawingml/2006/main">
            <a:off x="1710494" y="217005"/>
            <a:ext cx="1152128" cy="936104"/>
          </a:xfrm>
          <a:prstGeom xmlns:a="http://schemas.openxmlformats.org/drawingml/2006/main" prst="irregularSeal1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nl-BE"/>
          </a:p>
        </cdr:txBody>
      </cdr:sp>
      <cdr:sp macro="" textlink="">
        <cdr:nvSpPr>
          <cdr:cNvPr id="18" name="TextBox 3"/>
          <cdr:cNvSpPr txBox="1"/>
        </cdr:nvSpPr>
        <cdr:spPr>
          <a:xfrm xmlns:a="http://schemas.openxmlformats.org/drawingml/2006/main">
            <a:off x="1710494" y="505037"/>
            <a:ext cx="1217169" cy="37042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nl-BE" sz="2000" dirty="0" smtClean="0">
                <a:solidFill>
                  <a:schemeClr val="bg1"/>
                </a:solidFill>
              </a:rPr>
              <a:t>-31.7%</a:t>
            </a:r>
            <a:endParaRPr lang="nl-BE" sz="2000" dirty="0">
              <a:solidFill>
                <a:schemeClr val="bg1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18ABD-67C6-40DF-ABEC-DA19D4291FFB}" type="datetimeFigureOut">
              <a:rPr lang="nl-BE" smtClean="0"/>
              <a:t>11/04/2016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D036-4FC8-4799-AFAE-1CF01161654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223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45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13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</a:p>
          <a:p>
            <a:endParaRPr lang="en-US" dirty="0" smtClean="0"/>
          </a:p>
          <a:p>
            <a:r>
              <a:rPr lang="en-US" dirty="0" smtClean="0"/>
              <a:t>Although</a:t>
            </a:r>
            <a:r>
              <a:rPr lang="en-US" baseline="0" dirty="0" smtClean="0"/>
              <a:t> not presented we found that in the four countries there is still room for improvement in both the biosecurity level as well as the antimicrobial usage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herds manage to get a higher (mainly external, but this is associated with the internal) biosecurity they can wean more piglets</a:t>
            </a:r>
          </a:p>
          <a:p>
            <a:r>
              <a:rPr lang="en-US" baseline="0" dirty="0" smtClean="0"/>
              <a:t>A better biosecurity was also associated with a lower AMU</a:t>
            </a:r>
          </a:p>
          <a:p>
            <a:r>
              <a:rPr lang="en-US" baseline="0" dirty="0" smtClean="0"/>
              <a:t>And herds who weaned the piglets at an older age also showed a lower AMU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think that these findings are nice tools to improve animal health and productivity and on the other hand to reduce AMU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81E6-B28C-4A3F-BCC4-CC4143C64119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322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51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51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1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81E6-B28C-4A3F-BCC4-CC4143C6411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72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Herds</a:t>
            </a:r>
            <a:r>
              <a:rPr lang="en-US" baseline="0" dirty="0" smtClean="0"/>
              <a:t> with more sows </a:t>
            </a:r>
            <a:r>
              <a:rPr lang="en-US" baseline="0" dirty="0" smtClean="0">
                <a:sym typeface="Wingdings" panose="05000000000000000000" pitchFamily="2" charset="2"/>
              </a:rPr>
              <a:t> more employees  better structured working + maybe more aware of risk of entrance pathogens  higher external biosecurity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Higher external  more weaned piglets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External associated with internal biosecurity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Higher internal  </a:t>
            </a:r>
            <a:r>
              <a:rPr lang="en-US" baseline="0" dirty="0" err="1" smtClean="0">
                <a:sym typeface="Wingdings" panose="05000000000000000000" pitchFamily="2" charset="2"/>
              </a:rPr>
              <a:t>vacc</a:t>
            </a:r>
            <a:r>
              <a:rPr lang="en-US" baseline="0" dirty="0" smtClean="0">
                <a:sym typeface="Wingdings" panose="05000000000000000000" pitchFamily="2" charset="2"/>
              </a:rPr>
              <a:t> against more pathogens  High disease pressure? Knowledge of disease transmission, reduction of risk by taking more preventive measures?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81E6-B28C-4A3F-BCC4-CC4143C6411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696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AMU breeders </a:t>
            </a:r>
            <a:r>
              <a:rPr lang="en-US" dirty="0" smtClean="0">
                <a:sym typeface="Wingdings" panose="05000000000000000000" pitchFamily="2" charset="2"/>
              </a:rPr>
              <a:t> more weaned piglets  excretion in milk? (although</a:t>
            </a:r>
            <a:r>
              <a:rPr lang="en-US" baseline="0" dirty="0" smtClean="0">
                <a:sym typeface="Wingdings" panose="05000000000000000000" pitchFamily="2" charset="2"/>
              </a:rPr>
              <a:t> not preferable due to resistance risk), farmer more active during farrowing process?, increased farrowing index due to less mastitis and </a:t>
            </a:r>
            <a:r>
              <a:rPr lang="en-US" baseline="0" dirty="0" err="1" smtClean="0">
                <a:sym typeface="Wingdings" panose="05000000000000000000" pitchFamily="2" charset="2"/>
              </a:rPr>
              <a:t>endometritis</a:t>
            </a:r>
            <a:r>
              <a:rPr lang="en-US" baseline="0" dirty="0" smtClean="0">
                <a:sym typeface="Wingdings" panose="05000000000000000000" pitchFamily="2" charset="2"/>
              </a:rPr>
              <a:t>?, high productive sows require more treatments?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AMU breeders  AMU growers  habit + disease pressure?</a:t>
            </a:r>
          </a:p>
          <a:p>
            <a:r>
              <a:rPr lang="en-US" baseline="0" dirty="0" err="1" smtClean="0">
                <a:sym typeface="Wingdings" panose="05000000000000000000" pitchFamily="2" charset="2"/>
              </a:rPr>
              <a:t>Vacc</a:t>
            </a:r>
            <a:r>
              <a:rPr lang="en-US" baseline="0" dirty="0" smtClean="0">
                <a:sym typeface="Wingdings" panose="05000000000000000000" pitchFamily="2" charset="2"/>
              </a:rPr>
              <a:t> against more pathogens  higher AMU growers  attitude?  disease pressure not yet under control with vaccination?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Longer farrowing rhythm  lower AMU growers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Weaning later age  lower AMU growers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Higher external biosecurity  lower AMU growers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481E6-B28C-4A3F-BCC4-CC4143C6411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41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51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51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1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1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D036-4FC8-4799-AFAE-1CF011616542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501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6E9C-661E-42DB-B778-AA490F839BBC}" type="datetime1">
              <a:rPr lang="nl-BE" smtClean="0"/>
              <a:t>11/04/2016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937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ED16B-0487-44DC-A52D-52F0CC4BF6AB}" type="datetime1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C528-1F34-4651-9226-7F8300026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407EB-033C-49BE-851D-9B06AE2518EB}" type="datetime1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03341-85A3-4802-A2B9-C9992C9958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7B0E-A0B6-473D-9012-65548B45BD0D}" type="datetime1">
              <a:rPr lang="nl-BE" smtClean="0"/>
              <a:t>11/04/2016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CF7-2115-4E07-90E4-11C0B120F0A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7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heck.ugent.b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http://www.abcheck.ugent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2"/>
          <a:stretch/>
        </p:blipFill>
        <p:spPr>
          <a:xfrm>
            <a:off x="0" y="-29518"/>
            <a:ext cx="9183357" cy="15853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1</a:t>
            </a:fld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509120"/>
            <a:ext cx="9144000" cy="252028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solidFill>
                  <a:schemeClr val="tx1"/>
                </a:solidFill>
              </a:rPr>
              <a:t>Merel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Postma</a:t>
            </a:r>
            <a:r>
              <a:rPr lang="en-US" sz="4000" b="1" dirty="0" smtClean="0">
                <a:solidFill>
                  <a:schemeClr val="tx1"/>
                </a:solidFill>
              </a:rPr>
              <a:t> DVM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Unit for Veterinary Epidemiology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Faculty of Veterinary Medicine, Ghent University, Belgium</a:t>
            </a:r>
          </a:p>
          <a:p>
            <a:pPr marL="0" indent="0" algn="ctr">
              <a:spcBef>
                <a:spcPts val="1200"/>
              </a:spcBef>
              <a:buNone/>
            </a:pPr>
            <a:endParaRPr lang="nl-BE" sz="9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nl-BE" sz="4100" i="1" dirty="0"/>
              <a:t> </a:t>
            </a:r>
            <a:r>
              <a:rPr lang="en-US" sz="4100" i="1" dirty="0" smtClean="0"/>
              <a:t>IPHS – </a:t>
            </a:r>
            <a:r>
              <a:rPr lang="nl-BE" sz="4000" i="1" dirty="0" err="1"/>
              <a:t>Mullingar</a:t>
            </a:r>
            <a:r>
              <a:rPr lang="nl-BE" sz="4000" i="1" dirty="0"/>
              <a:t> Park Hotel, </a:t>
            </a:r>
            <a:r>
              <a:rPr lang="nl-BE" sz="4000" i="1" dirty="0" err="1"/>
              <a:t>Co.</a:t>
            </a:r>
            <a:r>
              <a:rPr lang="nl-BE" sz="4000" i="1" dirty="0"/>
              <a:t> </a:t>
            </a:r>
            <a:r>
              <a:rPr lang="nl-BE" sz="4000" i="1" dirty="0" err="1"/>
              <a:t>Offaly</a:t>
            </a:r>
            <a:r>
              <a:rPr lang="nl-BE" sz="4000" i="1" dirty="0"/>
              <a:t> </a:t>
            </a:r>
            <a:r>
              <a:rPr lang="en-US" sz="4100" i="1" dirty="0" smtClean="0"/>
              <a:t> – 12 April 2016</a:t>
            </a:r>
            <a:endParaRPr lang="en-US" sz="4100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417638"/>
            <a:ext cx="9144000" cy="29474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3600" b="1" cap="all" dirty="0" smtClean="0">
                <a:solidFill>
                  <a:srgbClr val="7030A0"/>
                </a:solidFill>
                <a:effectLst/>
              </a:rPr>
              <a:t>Antimicrobial use in </a:t>
            </a:r>
            <a:br>
              <a:rPr lang="en-US" sz="3600" b="1" cap="all" dirty="0" smtClean="0">
                <a:solidFill>
                  <a:srgbClr val="7030A0"/>
                </a:solidFill>
                <a:effectLst/>
              </a:rPr>
            </a:br>
            <a:r>
              <a:rPr lang="en-US" sz="3600" b="1" cap="all" dirty="0" smtClean="0">
                <a:solidFill>
                  <a:srgbClr val="7030A0"/>
                </a:solidFill>
                <a:effectLst/>
              </a:rPr>
              <a:t>pig production in </a:t>
            </a:r>
            <a:br>
              <a:rPr lang="en-US" sz="3600" b="1" cap="all" dirty="0" smtClean="0">
                <a:solidFill>
                  <a:srgbClr val="7030A0"/>
                </a:solidFill>
                <a:effectLst/>
              </a:rPr>
            </a:br>
            <a:r>
              <a:rPr lang="en-US" sz="3600" b="1" cap="all" dirty="0" smtClean="0">
                <a:solidFill>
                  <a:srgbClr val="7030A0"/>
                </a:solidFill>
                <a:effectLst/>
              </a:rPr>
              <a:t>different EU countries </a:t>
            </a:r>
          </a:p>
          <a:p>
            <a:pPr>
              <a:lnSpc>
                <a:spcPct val="114000"/>
              </a:lnSpc>
            </a:pPr>
            <a:r>
              <a:rPr lang="en-US" sz="3600" b="1" cap="all" dirty="0" smtClean="0">
                <a:solidFill>
                  <a:srgbClr val="7030A0"/>
                </a:solidFill>
                <a:effectLst/>
              </a:rPr>
              <a:t>&amp; proven methods to reduce</a:t>
            </a:r>
            <a:endParaRPr lang="nl-BE" sz="3600" b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t="22875" r="19518" b="28032"/>
          <a:stretch/>
        </p:blipFill>
        <p:spPr bwMode="auto">
          <a:xfrm>
            <a:off x="6418312" y="4005064"/>
            <a:ext cx="2736304" cy="182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Study</a:t>
            </a:r>
            <a:r>
              <a:rPr lang="nl-NL" dirty="0" smtClean="0">
                <a:solidFill>
                  <a:schemeClr val="bg1"/>
                </a:solidFill>
              </a:rPr>
              <a:t> design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021907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Multi country: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Belgium = </a:t>
            </a:r>
            <a:r>
              <a:rPr lang="nl-NL" dirty="0" smtClean="0">
                <a:solidFill>
                  <a:srgbClr val="002060"/>
                </a:solidFill>
              </a:rPr>
              <a:t>47</a:t>
            </a:r>
            <a:endParaRPr lang="nl-NL" dirty="0">
              <a:solidFill>
                <a:srgbClr val="002060"/>
              </a:solidFill>
            </a:endParaRPr>
          </a:p>
          <a:p>
            <a:pPr lvl="1"/>
            <a:r>
              <a:rPr lang="nl-NL" dirty="0">
                <a:solidFill>
                  <a:srgbClr val="002060"/>
                </a:solidFill>
              </a:rPr>
              <a:t>France = 60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Germany = 60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Sweden = 60</a:t>
            </a:r>
          </a:p>
          <a:p>
            <a:endParaRPr lang="nl-NL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All herds ≥ 100 sows, 500 finishers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Intention for representativeness / depending on willingness to cooperate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Study performed between Dec. 2012 – Dec.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6665" l="9959" r="89995">
                        <a14:foregroundMark x1="10368" y1="48999" x2="17372" y2="49181"/>
                        <a14:foregroundMark x1="10641" y1="50515" x2="10641" y2="75985"/>
                        <a14:foregroundMark x1="47249" y1="21649" x2="50477" y2="23347"/>
                        <a14:foregroundMark x1="50750" y1="25470" x2="51251" y2="30139"/>
                        <a14:foregroundMark x1="42883" y1="22862" x2="42019" y2="25470"/>
                        <a14:foregroundMark x1="45884" y1="20982" x2="44520" y2="21346"/>
                        <a14:foregroundMark x1="42610" y1="28017" x2="42610" y2="29836"/>
                        <a14:foregroundMark x1="51387" y1="24196" x2="52478" y2="25349"/>
                        <a14:foregroundMark x1="52387" y1="27653" x2="52979" y2="34991"/>
                        <a14:foregroundMark x1="43020" y1="31837" x2="41610" y2="29169"/>
                        <a14:foregroundMark x1="41746" y1="29351" x2="42019" y2="25167"/>
                        <a14:backgroundMark x1="20509" y1="81807" x2="20146" y2="89024"/>
                        <a14:backgroundMark x1="28013" y1="81140" x2="29013" y2="85143"/>
                        <a14:backgroundMark x1="29104" y1="87508" x2="29741" y2="89994"/>
                        <a14:backgroundMark x1="27740" y1="79685" x2="27876" y2="81019"/>
                        <a14:backgroundMark x1="30241" y1="47665" x2="18008" y2="46149"/>
                        <a14:backgroundMark x1="31514" y1="45361" x2="35107" y2="42329"/>
                        <a14:backgroundMark x1="35380" y1="41176" x2="37881" y2="34991"/>
                        <a14:backgroundMark x1="42883" y1="35173" x2="34015" y2="36022"/>
                        <a14:backgroundMark x1="61392" y1="44148" x2="59118" y2="39478"/>
                        <a14:backgroundMark x1="60982" y1="41176" x2="55480" y2="38508"/>
                        <a14:backgroundMark x1="53115" y1="30807" x2="52615" y2="22317"/>
                        <a14:backgroundMark x1="51978" y1="22680" x2="46749" y2="17526"/>
                        <a14:backgroundMark x1="47021" y1="19163" x2="40882" y2="22680"/>
                        <a14:backgroundMark x1="22510" y1="84172" x2="24511" y2="88357"/>
                        <a14:backgroundMark x1="56617" y1="75318" x2="58254" y2="77502"/>
                        <a14:backgroundMark x1="13233" y1="79018" x2="13370" y2="83990"/>
                        <a14:backgroundMark x1="41746" y1="21831" x2="41019" y2="32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8500" r="35038" b="11150"/>
          <a:stretch/>
        </p:blipFill>
        <p:spPr>
          <a:xfrm>
            <a:off x="6105092" y="1744769"/>
            <a:ext cx="2520280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vragenlij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296379"/>
            <a:ext cx="2496889" cy="15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Study</a:t>
            </a:r>
            <a:r>
              <a:rPr lang="nl-NL" dirty="0" smtClean="0">
                <a:solidFill>
                  <a:schemeClr val="bg1"/>
                </a:solidFill>
              </a:rPr>
              <a:t> design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16" y="2235019"/>
            <a:ext cx="8816584" cy="4309939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solidFill>
                  <a:srgbClr val="002060"/>
                </a:solidFill>
              </a:rPr>
              <a:t>Biosecurity</a:t>
            </a:r>
            <a:endParaRPr lang="nl-NL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Assessed by means of validated risk-based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biosecurity scoring system: </a:t>
            </a:r>
            <a:r>
              <a:rPr lang="en-GB" dirty="0" err="1" smtClean="0">
                <a:solidFill>
                  <a:srgbClr val="7030A0"/>
                </a:solidFill>
              </a:rPr>
              <a:t>Biocheck.ugent</a:t>
            </a:r>
            <a:endParaRPr lang="en-GB" dirty="0" smtClean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109 </a:t>
            </a:r>
            <a:r>
              <a:rPr lang="en-US" dirty="0" smtClean="0">
                <a:solidFill>
                  <a:srgbClr val="002060"/>
                </a:solidFill>
              </a:rPr>
              <a:t>questions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rovides </a:t>
            </a:r>
            <a:r>
              <a:rPr lang="en-US" dirty="0">
                <a:solidFill>
                  <a:srgbClr val="002060"/>
                </a:solidFill>
              </a:rPr>
              <a:t>a score for internal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rgbClr val="002060"/>
                </a:solidFill>
              </a:rPr>
              <a:t>external </a:t>
            </a:r>
            <a:r>
              <a:rPr lang="en-US" dirty="0" smtClean="0">
                <a:solidFill>
                  <a:srgbClr val="002060"/>
                </a:solidFill>
              </a:rPr>
              <a:t>biosecurity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endParaRPr lang="nl-NL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974672" cy="1352088"/>
          </a:xfrm>
          <a:prstGeom prst="rect">
            <a:avLst/>
          </a:prstGeom>
        </p:spPr>
      </p:pic>
      <p:pic>
        <p:nvPicPr>
          <p:cNvPr id="9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89240"/>
            <a:ext cx="1296144" cy="109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3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782" y="648527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Large variation in status of biosecurity between and within countries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89813"/>
            <a:ext cx="5112568" cy="5307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0272" y="2316936"/>
            <a:ext cx="1666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External biosecurity = blue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Internal biosecurity = green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Letters:</a:t>
            </a:r>
          </a:p>
          <a:p>
            <a:r>
              <a:rPr lang="en-US" dirty="0" smtClean="0"/>
              <a:t>Different = </a:t>
            </a:r>
          </a:p>
          <a:p>
            <a:r>
              <a:rPr lang="en-US" dirty="0" smtClean="0"/>
              <a:t>sign different (ANOVA)</a:t>
            </a:r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12</a:t>
            </a:fld>
            <a:endParaRPr lang="nl-BE"/>
          </a:p>
        </p:txBody>
      </p:sp>
      <p:sp>
        <p:nvSpPr>
          <p:cNvPr id="2" name="TextBox 1"/>
          <p:cNvSpPr txBox="1"/>
          <p:nvPr/>
        </p:nvSpPr>
        <p:spPr>
          <a:xfrm>
            <a:off x="0" y="5290276"/>
            <a:ext cx="188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Postma et al. </a:t>
            </a:r>
            <a:r>
              <a:rPr lang="nl-NL" i="1" dirty="0" err="1" smtClean="0"/>
              <a:t>Animal</a:t>
            </a:r>
            <a:r>
              <a:rPr lang="nl-NL" i="1" dirty="0" smtClean="0"/>
              <a:t>, 2016</a:t>
            </a:r>
            <a:endParaRPr lang="nl-BE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Biosecurity</a:t>
            </a:r>
            <a:r>
              <a:rPr lang="nl-NL" dirty="0" smtClean="0">
                <a:solidFill>
                  <a:schemeClr val="bg1"/>
                </a:solidFill>
              </a:rPr>
              <a:t> in </a:t>
            </a:r>
            <a:r>
              <a:rPr lang="nl-NL" dirty="0" err="1" smtClean="0">
                <a:solidFill>
                  <a:schemeClr val="bg1"/>
                </a:solidFill>
              </a:rPr>
              <a:t>four</a:t>
            </a:r>
            <a:r>
              <a:rPr lang="nl-NL" dirty="0" smtClean="0">
                <a:solidFill>
                  <a:schemeClr val="bg1"/>
                </a:solidFill>
              </a:rPr>
              <a:t> EU </a:t>
            </a:r>
            <a:r>
              <a:rPr lang="nl-NL" dirty="0" err="1" smtClean="0">
                <a:solidFill>
                  <a:schemeClr val="bg1"/>
                </a:solidFill>
              </a:rPr>
              <a:t>countries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38-677E-4A20-ADE0-83E8ACFCFB56}" type="datetime1">
              <a:rPr lang="nl-BE" smtClean="0"/>
              <a:t>11/04/2016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116C-80C7-407E-84C0-5C3972B8ECA8}" type="slidenum">
              <a:rPr lang="nl-BE" smtClean="0"/>
              <a:t>13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3431888" y="3335100"/>
            <a:ext cx="225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internal </a:t>
            </a:r>
            <a:r>
              <a:rPr lang="en-US" dirty="0" smtClean="0">
                <a:sym typeface="Wingdings" panose="05000000000000000000" pitchFamily="2" charset="2"/>
              </a:rPr>
              <a:t> higher external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p&lt; 0.01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3782696" y="2504417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Internal biosecurity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1736" y="2504418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Internal biosecurity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2696" y="2504418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Internal biosecurity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9680" y="3935263"/>
            <a:ext cx="14417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daily weight gain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0009" y="764704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#Sows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3152" y="3109669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49479" y="2348880"/>
            <a:ext cx="1438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84153" y="5716782"/>
            <a:ext cx="12924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Weaning 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8573" y="2539634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Mortality till </a:t>
            </a:r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61817" y="2731975"/>
            <a:ext cx="14417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 person farrowing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630513">
            <a:off x="374698" y="950536"/>
            <a:ext cx="2804116" cy="684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0804986"/>
              </a:avLst>
            </a:prstTxWarp>
            <a:spAutoFit/>
          </a:bodyPr>
          <a:lstStyle/>
          <a:p>
            <a:pPr algn="ctr"/>
            <a:r>
              <a:rPr lang="nl-NL" b="1" dirty="0" smtClean="0"/>
              <a:t>BELGIUM, FRANCE, GERMANY, SWEDEN</a:t>
            </a:r>
          </a:p>
          <a:p>
            <a:pPr algn="ctr"/>
            <a:endParaRPr lang="nl-NL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719112" y="4567727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biosecurity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35934" y="745689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#Employees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1" idx="3"/>
            <a:endCxn id="13" idx="1"/>
          </p:cNvCxnSpPr>
          <p:nvPr/>
        </p:nvCxnSpPr>
        <p:spPr>
          <a:xfrm>
            <a:off x="3639115" y="949370"/>
            <a:ext cx="1910364" cy="17226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16" idx="0"/>
          </p:cNvCxnSpPr>
          <p:nvPr/>
        </p:nvCxnSpPr>
        <p:spPr>
          <a:xfrm>
            <a:off x="6985040" y="930355"/>
            <a:ext cx="1197637" cy="18016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10" idx="1"/>
          </p:cNvCxnSpPr>
          <p:nvPr/>
        </p:nvCxnSpPr>
        <p:spPr>
          <a:xfrm flipV="1">
            <a:off x="5776568" y="4258429"/>
            <a:ext cx="1503112" cy="17815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773032" y="3010081"/>
            <a:ext cx="857552" cy="26795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80640" y="3935263"/>
            <a:ext cx="14417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daily weight gain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90969" y="764704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#Sows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34112" y="3109669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48356" y="2348880"/>
            <a:ext cx="1438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85113" y="5716782"/>
            <a:ext cx="12924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Weaning age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9533" y="2539634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Mortality till </a:t>
            </a:r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462777" y="2731975"/>
            <a:ext cx="14417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 person farrowing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20072" y="4567727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biosecurity</a:t>
            </a:r>
            <a:endParaRPr lang="en-US" b="1" dirty="0"/>
          </a:p>
        </p:txBody>
      </p:sp>
      <p:cxnSp>
        <p:nvCxnSpPr>
          <p:cNvPr id="42" name="Straight Arrow Connector 41"/>
          <p:cNvCxnSpPr>
            <a:stCxn id="32" idx="3"/>
            <a:endCxn id="34" idx="1"/>
          </p:cNvCxnSpPr>
          <p:nvPr/>
        </p:nvCxnSpPr>
        <p:spPr>
          <a:xfrm>
            <a:off x="3640075" y="949370"/>
            <a:ext cx="1908281" cy="17226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377088">
            <a:off x="3114176" y="1129686"/>
            <a:ext cx="214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&gt;2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week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less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sows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p&lt; 0.01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35" idx="3"/>
            <a:endCxn id="31" idx="1"/>
          </p:cNvCxnSpPr>
          <p:nvPr/>
        </p:nvCxnSpPr>
        <p:spPr>
          <a:xfrm flipV="1">
            <a:off x="5777528" y="4258429"/>
            <a:ext cx="1503112" cy="17815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9" idx="1"/>
            <a:endCxn id="55" idx="2"/>
          </p:cNvCxnSpPr>
          <p:nvPr/>
        </p:nvCxnSpPr>
        <p:spPr>
          <a:xfrm flipH="1" flipV="1">
            <a:off x="1811390" y="5384751"/>
            <a:ext cx="2673723" cy="6551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79680" y="3935264"/>
            <a:ext cx="14417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daily weight gain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90009" y="764704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#Sows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233152" y="3109670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093353" y="4184422"/>
            <a:ext cx="14360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weaned piglets per sow per year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548356" y="2348880"/>
            <a:ext cx="1438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484153" y="5716783"/>
            <a:ext cx="12924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Weaning age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68573" y="2539635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Mortality till </a:t>
            </a:r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1817" y="2731976"/>
            <a:ext cx="14417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 person farrowing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719112" y="4567728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External biosecurity</a:t>
            </a:r>
            <a:endParaRPr lang="en-US" b="1" dirty="0"/>
          </a:p>
        </p:txBody>
      </p:sp>
      <p:cxnSp>
        <p:nvCxnSpPr>
          <p:cNvPr id="64" name="Straight Arrow Connector 63"/>
          <p:cNvCxnSpPr>
            <a:stCxn id="53" idx="3"/>
            <a:endCxn id="56" idx="1"/>
          </p:cNvCxnSpPr>
          <p:nvPr/>
        </p:nvCxnSpPr>
        <p:spPr>
          <a:xfrm>
            <a:off x="3639115" y="949370"/>
            <a:ext cx="1909241" cy="17226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7" idx="3"/>
            <a:endCxn id="52" idx="1"/>
          </p:cNvCxnSpPr>
          <p:nvPr/>
        </p:nvCxnSpPr>
        <p:spPr>
          <a:xfrm flipV="1">
            <a:off x="5776568" y="4258430"/>
            <a:ext cx="1503112" cy="17815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2"/>
            <a:endCxn id="55" idx="0"/>
          </p:cNvCxnSpPr>
          <p:nvPr/>
        </p:nvCxnSpPr>
        <p:spPr>
          <a:xfrm>
            <a:off x="989433" y="3185966"/>
            <a:ext cx="821957" cy="9984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3" idx="2"/>
            <a:endCxn id="55" idx="0"/>
          </p:cNvCxnSpPr>
          <p:nvPr/>
        </p:nvCxnSpPr>
        <p:spPr>
          <a:xfrm flipH="1">
            <a:off x="1811390" y="1134036"/>
            <a:ext cx="1103172" cy="305038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280640" y="3935264"/>
            <a:ext cx="14417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daily weight gain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190969" y="764704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#Sows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234112" y="3109670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93353" y="4182681"/>
            <a:ext cx="14360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Number of weaned piglets per sow per year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49720" y="2348880"/>
            <a:ext cx="1438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485113" y="5716783"/>
            <a:ext cx="12924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Weaning age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69533" y="2539635"/>
            <a:ext cx="14417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Mortality till </a:t>
            </a:r>
            <a:r>
              <a:rPr lang="en-US" dirty="0" smtClean="0"/>
              <a:t>weaning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462777" y="2731976"/>
            <a:ext cx="14417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 person farrowing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120480" y="116632"/>
            <a:ext cx="8891520" cy="648072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20072" y="4567728"/>
            <a:ext cx="136800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External biosecurity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39193" y="756988"/>
            <a:ext cx="1449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#Employees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11" idx="3"/>
            <a:endCxn id="84" idx="1"/>
          </p:cNvCxnSpPr>
          <p:nvPr/>
        </p:nvCxnSpPr>
        <p:spPr>
          <a:xfrm flipV="1">
            <a:off x="3639115" y="941654"/>
            <a:ext cx="1900078" cy="771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5" idx="3"/>
            <a:endCxn id="78" idx="1"/>
          </p:cNvCxnSpPr>
          <p:nvPr/>
        </p:nvCxnSpPr>
        <p:spPr>
          <a:xfrm>
            <a:off x="3640075" y="949370"/>
            <a:ext cx="1909645" cy="17226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8" idx="0"/>
            <a:endCxn id="21" idx="2"/>
          </p:cNvCxnSpPr>
          <p:nvPr/>
        </p:nvCxnSpPr>
        <p:spPr>
          <a:xfrm flipH="1" flipV="1">
            <a:off x="6260487" y="1115021"/>
            <a:ext cx="8390" cy="123385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6200000">
            <a:off x="4831832" y="1156536"/>
            <a:ext cx="2336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 &amp; &gt;5 week </a:t>
            </a:r>
          </a:p>
          <a:p>
            <a:pPr marL="171450" indent="-171450" algn="ctr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less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employees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p&lt; 0.01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22174" y="44624"/>
            <a:ext cx="307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sows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more employees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p&lt; 0.01</a:t>
            </a:r>
            <a:endParaRPr lang="nl-BE" dirty="0"/>
          </a:p>
        </p:txBody>
      </p:sp>
      <p:cxnSp>
        <p:nvCxnSpPr>
          <p:cNvPr id="90" name="Straight Arrow Connector 89"/>
          <p:cNvCxnSpPr>
            <a:stCxn id="84" idx="3"/>
            <a:endCxn id="81" idx="0"/>
          </p:cNvCxnSpPr>
          <p:nvPr/>
        </p:nvCxnSpPr>
        <p:spPr>
          <a:xfrm>
            <a:off x="6988299" y="941654"/>
            <a:ext cx="1195338" cy="179032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3447892">
            <a:off x="6766103" y="1323232"/>
            <a:ext cx="181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More employees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more females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p&lt; 0.01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nl-BE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2" name="Straight Arrow Connector 91"/>
          <p:cNvCxnSpPr>
            <a:stCxn id="79" idx="3"/>
            <a:endCxn id="74" idx="1"/>
          </p:cNvCxnSpPr>
          <p:nvPr/>
        </p:nvCxnSpPr>
        <p:spPr>
          <a:xfrm flipV="1">
            <a:off x="5777528" y="4258430"/>
            <a:ext cx="1503112" cy="17815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8605032">
            <a:off x="5574757" y="5041918"/>
            <a:ext cx="261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Later weaning  lower daily weight gain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p= 0.03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251930">
            <a:off x="2297057" y="3949281"/>
            <a:ext cx="190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external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more weaned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p= 0.02</a:t>
            </a:r>
            <a:endParaRPr lang="nl-BE" dirty="0"/>
          </a:p>
        </p:txBody>
      </p:sp>
      <p:sp>
        <p:nvSpPr>
          <p:cNvPr id="96" name="TextBox 95"/>
          <p:cNvSpPr txBox="1"/>
          <p:nvPr/>
        </p:nvSpPr>
        <p:spPr>
          <a:xfrm rot="743047">
            <a:off x="2329352" y="5395325"/>
            <a:ext cx="1793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Higher weaning age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less WSY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p&lt; 0.01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7" name="Straight Arrow Connector 96"/>
          <p:cNvCxnSpPr>
            <a:stCxn id="80" idx="2"/>
            <a:endCxn id="77" idx="0"/>
          </p:cNvCxnSpPr>
          <p:nvPr/>
        </p:nvCxnSpPr>
        <p:spPr>
          <a:xfrm>
            <a:off x="990393" y="3185966"/>
            <a:ext cx="820997" cy="9967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75" idx="2"/>
            <a:endCxn id="77" idx="0"/>
          </p:cNvCxnSpPr>
          <p:nvPr/>
        </p:nvCxnSpPr>
        <p:spPr>
          <a:xfrm flipH="1">
            <a:off x="1811390" y="1134036"/>
            <a:ext cx="1104132" cy="304864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55576" y="1395577"/>
            <a:ext cx="181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More sows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more WSY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p&lt; 0.01 (country * # sows)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1" name="Straight Arrow Connector 100"/>
          <p:cNvCxnSpPr>
            <a:stCxn id="21" idx="2"/>
          </p:cNvCxnSpPr>
          <p:nvPr/>
        </p:nvCxnSpPr>
        <p:spPr>
          <a:xfrm flipH="1">
            <a:off x="5066486" y="1115021"/>
            <a:ext cx="1194001" cy="35188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7277418">
            <a:off x="5948321" y="3390450"/>
            <a:ext cx="181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3 week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higher weaning age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p&lt; 0.01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4" name="Straight Arrow Connector 103"/>
          <p:cNvCxnSpPr>
            <a:stCxn id="12" idx="3"/>
          </p:cNvCxnSpPr>
          <p:nvPr/>
        </p:nvCxnSpPr>
        <p:spPr>
          <a:xfrm flipV="1">
            <a:off x="3674871" y="2910718"/>
            <a:ext cx="102397" cy="52211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5496" y="3284984"/>
            <a:ext cx="181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Higher mortality 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 less WSY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p&lt; 0.01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1768" y="1935313"/>
            <a:ext cx="1812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internal </a:t>
            </a:r>
            <a:r>
              <a:rPr lang="en-US" dirty="0" smtClean="0">
                <a:sym typeface="Wingdings" panose="05000000000000000000" pitchFamily="2" charset="2"/>
              </a:rPr>
              <a:t> more vaccinated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p= 0.02</a:t>
            </a:r>
            <a:endParaRPr lang="nl-BE" dirty="0"/>
          </a:p>
        </p:txBody>
      </p:sp>
      <p:sp>
        <p:nvSpPr>
          <p:cNvPr id="106" name="TextBox 105"/>
          <p:cNvSpPr txBox="1"/>
          <p:nvPr/>
        </p:nvSpPr>
        <p:spPr>
          <a:xfrm rot="17307011">
            <a:off x="4456408" y="3580838"/>
            <a:ext cx="249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employees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higher external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&lt; 0.01</a:t>
            </a:r>
            <a:endParaRPr lang="nl-BE" dirty="0"/>
          </a:p>
        </p:txBody>
      </p:sp>
      <p:cxnSp>
        <p:nvCxnSpPr>
          <p:cNvPr id="107" name="Straight Arrow Connector 106"/>
          <p:cNvCxnSpPr>
            <a:stCxn id="83" idx="0"/>
          </p:cNvCxnSpPr>
          <p:nvPr/>
        </p:nvCxnSpPr>
        <p:spPr>
          <a:xfrm flipV="1">
            <a:off x="4404072" y="3219506"/>
            <a:ext cx="80081" cy="134822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83" idx="1"/>
            <a:endCxn id="77" idx="3"/>
          </p:cNvCxnSpPr>
          <p:nvPr/>
        </p:nvCxnSpPr>
        <p:spPr>
          <a:xfrm flipH="1" flipV="1">
            <a:off x="2529426" y="4782846"/>
            <a:ext cx="1190646" cy="1424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4" name="Picture 253"/>
          <p:cNvPicPr>
            <a:picLocks noChangeAspect="1"/>
          </p:cNvPicPr>
          <p:nvPr/>
        </p:nvPicPr>
        <p:blipFill rotWithShape="1">
          <a:blip r:embed="rId3"/>
          <a:srcRect l="23988" t="20470" r="27862" b="15547"/>
          <a:stretch/>
        </p:blipFill>
        <p:spPr>
          <a:xfrm>
            <a:off x="-36512" y="254"/>
            <a:ext cx="9188756" cy="6865162"/>
          </a:xfrm>
          <a:prstGeom prst="rect">
            <a:avLst/>
          </a:prstGeom>
        </p:spPr>
      </p:pic>
      <p:sp>
        <p:nvSpPr>
          <p:cNvPr id="2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nl-NL" cap="all" dirty="0" err="1" smtClean="0">
                <a:solidFill>
                  <a:schemeClr val="bg1"/>
                </a:solidFill>
              </a:rPr>
              <a:t>Associations</a:t>
            </a:r>
            <a:r>
              <a:rPr lang="nl-NL" cap="all" dirty="0" smtClean="0">
                <a:solidFill>
                  <a:schemeClr val="bg1"/>
                </a:solidFill>
              </a:rPr>
              <a:t> </a:t>
            </a:r>
            <a:r>
              <a:rPr lang="nl-NL" cap="all" dirty="0" err="1" smtClean="0">
                <a:solidFill>
                  <a:schemeClr val="bg1"/>
                </a:solidFill>
              </a:rPr>
              <a:t>biosecurity</a:t>
            </a:r>
            <a:endParaRPr lang="nl-BE" cap="all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1595" y="6039949"/>
            <a:ext cx="145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Postma</a:t>
            </a:r>
            <a:r>
              <a:rPr lang="en-US" i="1" dirty="0" smtClean="0"/>
              <a:t> et al. Animal, 2016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3712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Results</a:t>
            </a:r>
            <a:r>
              <a:rPr lang="nl-NL" dirty="0" smtClean="0">
                <a:solidFill>
                  <a:schemeClr val="bg1"/>
                </a:solidFill>
              </a:rPr>
              <a:t>: AMU</a:t>
            </a:r>
            <a:endParaRPr lang="nl-BE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92" y="1949861"/>
            <a:ext cx="5608797" cy="4395770"/>
            <a:chOff x="1577094" y="1268760"/>
            <a:chExt cx="5731210" cy="504056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094" y="1268760"/>
              <a:ext cx="5565430" cy="504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55776" y="4941168"/>
              <a:ext cx="648073" cy="52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101.2</a:t>
              </a:r>
              <a:endParaRPr lang="fr-F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1737" y="4948358"/>
              <a:ext cx="648073" cy="317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94.7</a:t>
              </a:r>
              <a:endParaRPr lang="fr-F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0033" y="4293096"/>
              <a:ext cx="648073" cy="529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189.0</a:t>
              </a:r>
              <a:endParaRPr lang="fr-FR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0231" y="5580574"/>
              <a:ext cx="648073" cy="317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14.3</a:t>
              </a:r>
              <a:endParaRPr lang="fr-FR" sz="1200" dirty="0"/>
            </a:p>
          </p:txBody>
        </p:sp>
      </p:grpSp>
      <p:sp>
        <p:nvSpPr>
          <p:cNvPr id="13" name="Textfeld 17"/>
          <p:cNvSpPr txBox="1"/>
          <p:nvPr/>
        </p:nvSpPr>
        <p:spPr>
          <a:xfrm>
            <a:off x="5854025" y="2043121"/>
            <a:ext cx="328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dirty="0">
                <a:solidFill>
                  <a:srgbClr val="002060"/>
                </a:solidFill>
              </a:rPr>
              <a:t>TI</a:t>
            </a:r>
            <a:r>
              <a:rPr lang="en-GB" sz="1600" baseline="-25000" dirty="0">
                <a:solidFill>
                  <a:srgbClr val="002060"/>
                </a:solidFill>
              </a:rPr>
              <a:t>200 </a:t>
            </a:r>
            <a:r>
              <a:rPr lang="en-GB" sz="1600" dirty="0">
                <a:solidFill>
                  <a:srgbClr val="002060"/>
                </a:solidFill>
              </a:rPr>
              <a:t>= </a:t>
            </a:r>
            <a:r>
              <a:rPr lang="en-GB" sz="1600" dirty="0" smtClean="0">
                <a:solidFill>
                  <a:srgbClr val="002060"/>
                </a:solidFill>
              </a:rPr>
              <a:t>150</a:t>
            </a:r>
            <a:r>
              <a:rPr lang="en-GB" sz="1600" dirty="0">
                <a:solidFill>
                  <a:srgbClr val="002060"/>
                </a:solidFill>
              </a:rPr>
              <a:t>: meaning that over the full production length a pig is treated for </a:t>
            </a:r>
            <a:r>
              <a:rPr lang="en-GB" sz="1600" dirty="0" smtClean="0">
                <a:solidFill>
                  <a:srgbClr val="002060"/>
                </a:solidFill>
              </a:rPr>
              <a:t>15%  (=150/1000) </a:t>
            </a:r>
            <a:r>
              <a:rPr lang="en-GB" sz="1600" dirty="0">
                <a:solidFill>
                  <a:srgbClr val="002060"/>
                </a:solidFill>
              </a:rPr>
              <a:t>of its lifetime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1273" y="6329065"/>
            <a:ext cx="275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i="1" dirty="0" smtClean="0"/>
              <a:t>Sjölund et al. (submitted)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41544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 rot="18381545">
            <a:off x="4216666" y="2603747"/>
            <a:ext cx="35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Higher external biosecurity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 Lower antimicrobial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usage growers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&lt; 0.01; ß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smtClean="0">
                <a:sym typeface="Wingdings" panose="05000000000000000000" pitchFamily="2" charset="2"/>
              </a:rPr>
              <a:t>-0.032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110" y="4040575"/>
            <a:ext cx="15544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Weaning age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12421" y="3622458"/>
            <a:ext cx="15544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9493" y="2114525"/>
            <a:ext cx="15544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51520" y="188641"/>
            <a:ext cx="8659893" cy="62646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12421" y="2114525"/>
            <a:ext cx="15544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biosecurity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14247" y="4312550"/>
            <a:ext cx="17728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Antimicrobial usage growers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777633" y="2114525"/>
            <a:ext cx="17728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Antimicrobial usage breeders</a:t>
            </a:r>
            <a:endParaRPr lang="en-US" b="1" dirty="0"/>
          </a:p>
        </p:txBody>
      </p:sp>
      <p:cxnSp>
        <p:nvCxnSpPr>
          <p:cNvPr id="40" name="Straight Arrow Connector 39"/>
          <p:cNvCxnSpPr>
            <a:stCxn id="39" idx="2"/>
            <a:endCxn id="38" idx="0"/>
          </p:cNvCxnSpPr>
          <p:nvPr/>
        </p:nvCxnSpPr>
        <p:spPr>
          <a:xfrm>
            <a:off x="4664068" y="2760856"/>
            <a:ext cx="36614" cy="15516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3068597">
            <a:off x="1508721" y="2816780"/>
            <a:ext cx="337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Longer farrowing rhythm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Lower antimicrobial usage grower; p&lt; 0.01</a:t>
            </a:r>
            <a:endParaRPr lang="nl-BE" dirty="0"/>
          </a:p>
        </p:txBody>
      </p:sp>
      <p:sp>
        <p:nvSpPr>
          <p:cNvPr id="47" name="TextBox 46"/>
          <p:cNvSpPr txBox="1"/>
          <p:nvPr/>
        </p:nvSpPr>
        <p:spPr>
          <a:xfrm rot="891798">
            <a:off x="757624" y="4621188"/>
            <a:ext cx="356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weaning age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Lower antimicrobial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usage growers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= 0.06; ß= -0.048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77633" y="314742"/>
            <a:ext cx="17689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Weaned piglets/sow/year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DF7-32FF-4B8F-9B5A-DEAFF944DC2D}" type="datetime1">
              <a:rPr lang="nl-BE" smtClean="0"/>
              <a:t>11/04/2016</a:t>
            </a:fld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116C-80C7-407E-84C0-5C3972B8ECA8}" type="slidenum">
              <a:rPr lang="nl-BE" smtClean="0"/>
              <a:t>15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648110" y="4040576"/>
            <a:ext cx="15544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Weaning age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2421" y="3622458"/>
            <a:ext cx="15544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Pathogens vaccinated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9493" y="2114525"/>
            <a:ext cx="15544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Farrowing rhythm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2421" y="2114525"/>
            <a:ext cx="15544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External biosecurity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4247" y="4312550"/>
            <a:ext cx="17728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Antimicrobial usage growers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  <a:endCxn id="15" idx="0"/>
          </p:cNvCxnSpPr>
          <p:nvPr/>
        </p:nvCxnSpPr>
        <p:spPr>
          <a:xfrm>
            <a:off x="4664068" y="2760856"/>
            <a:ext cx="36614" cy="15516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7" idx="1"/>
          </p:cNvCxnSpPr>
          <p:nvPr/>
        </p:nvCxnSpPr>
        <p:spPr>
          <a:xfrm flipH="1">
            <a:off x="5550502" y="2437691"/>
            <a:ext cx="1361919" cy="187485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5" idx="1"/>
          </p:cNvCxnSpPr>
          <p:nvPr/>
        </p:nvCxnSpPr>
        <p:spPr>
          <a:xfrm>
            <a:off x="2202579" y="4225242"/>
            <a:ext cx="1611668" cy="410474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4" idx="3"/>
          </p:cNvCxnSpPr>
          <p:nvPr/>
        </p:nvCxnSpPr>
        <p:spPr>
          <a:xfrm>
            <a:off x="2243962" y="2437691"/>
            <a:ext cx="1606810" cy="187485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8" idx="3"/>
            <a:endCxn id="10" idx="1"/>
          </p:cNvCxnSpPr>
          <p:nvPr/>
        </p:nvCxnSpPr>
        <p:spPr>
          <a:xfrm flipV="1">
            <a:off x="5587116" y="3945624"/>
            <a:ext cx="1325305" cy="69009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77633" y="310309"/>
            <a:ext cx="17689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Weaned piglets/sow/year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6" idx="0"/>
            <a:endCxn id="27" idx="2"/>
          </p:cNvCxnSpPr>
          <p:nvPr/>
        </p:nvCxnSpPr>
        <p:spPr>
          <a:xfrm flipH="1" flipV="1">
            <a:off x="4662102" y="956640"/>
            <a:ext cx="1966" cy="115788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0"/>
            <a:endCxn id="50" idx="2"/>
          </p:cNvCxnSpPr>
          <p:nvPr/>
        </p:nvCxnSpPr>
        <p:spPr>
          <a:xfrm flipH="1" flipV="1">
            <a:off x="4662102" y="961073"/>
            <a:ext cx="1966" cy="11534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7633" y="2114525"/>
            <a:ext cx="17728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Antimicrobial usage breeders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525759" y="4928597"/>
            <a:ext cx="2349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antimicrobial </a:t>
            </a:r>
          </a:p>
          <a:p>
            <a:pPr algn="ctr"/>
            <a:r>
              <a:rPr lang="en-US" dirty="0" smtClean="0"/>
              <a:t>usage breeders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Higher antimicrobial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usage growers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&lt; 0.01; ß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smtClean="0">
                <a:sym typeface="Wingdings" panose="05000000000000000000" pitchFamily="2" charset="2"/>
              </a:rPr>
              <a:t>0.006</a:t>
            </a:r>
          </a:p>
        </p:txBody>
      </p:sp>
      <p:sp>
        <p:nvSpPr>
          <p:cNvPr id="89" name="TextBox 88"/>
          <p:cNvSpPr txBox="1"/>
          <p:nvPr/>
        </p:nvSpPr>
        <p:spPr>
          <a:xfrm rot="19932417">
            <a:off x="5684260" y="4560055"/>
            <a:ext cx="249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More vaccination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Higher antimicrobial usage growers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p&lt;0.01; ß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dirty="0" smtClean="0">
                <a:sym typeface="Wingdings" panose="05000000000000000000" pitchFamily="2" charset="2"/>
              </a:rPr>
              <a:t>0.139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75656" y="1065510"/>
            <a:ext cx="647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antimicrobial  usage breeders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Higher number of weaned piglets per sow per year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p</a:t>
            </a:r>
            <a:r>
              <a:rPr lang="en-US" dirty="0" smtClean="0">
                <a:sym typeface="Wingdings" panose="05000000000000000000" pitchFamily="2" charset="2"/>
              </a:rPr>
              <a:t>= 0.06; ß= 0.006</a:t>
            </a:r>
            <a:endParaRPr lang="nl-BE" dirty="0"/>
          </a:p>
        </p:txBody>
      </p:sp>
      <p:sp>
        <p:nvSpPr>
          <p:cNvPr id="44" name="TextBox 43"/>
          <p:cNvSpPr txBox="1"/>
          <p:nvPr/>
        </p:nvSpPr>
        <p:spPr>
          <a:xfrm rot="19599854">
            <a:off x="497041" y="1021890"/>
            <a:ext cx="2804116" cy="6848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0804986"/>
              </a:avLst>
            </a:prstTxWarp>
            <a:spAutoFit/>
          </a:bodyPr>
          <a:lstStyle/>
          <a:p>
            <a:pPr algn="ctr"/>
            <a:r>
              <a:rPr lang="nl-NL" b="1" dirty="0" smtClean="0"/>
              <a:t>BELGIUM, FRANCE, GERMANY, SWEDEN</a:t>
            </a:r>
          </a:p>
          <a:p>
            <a:pPr algn="ctr"/>
            <a:endParaRPr lang="nl-NL" dirty="0" smtClean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l="23988" t="20470" r="27862" b="15547"/>
          <a:stretch/>
        </p:blipFill>
        <p:spPr>
          <a:xfrm>
            <a:off x="-36512" y="0"/>
            <a:ext cx="9188756" cy="6865162"/>
          </a:xfrm>
          <a:prstGeom prst="rect">
            <a:avLst/>
          </a:prstGeom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nl-NL" cap="all" dirty="0" err="1" smtClean="0">
                <a:solidFill>
                  <a:schemeClr val="bg1"/>
                </a:solidFill>
              </a:rPr>
              <a:t>Associations</a:t>
            </a:r>
            <a:r>
              <a:rPr lang="nl-NL" cap="all" dirty="0" smtClean="0">
                <a:solidFill>
                  <a:schemeClr val="bg1"/>
                </a:solidFill>
              </a:rPr>
              <a:t> AMU</a:t>
            </a:r>
            <a:endParaRPr lang="nl-BE" cap="all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2160" y="6372036"/>
            <a:ext cx="258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i="1" dirty="0" smtClean="0">
                <a:solidFill>
                  <a:prstClr val="black"/>
                </a:solidFill>
                <a:latin typeface="Calibri"/>
                <a:cs typeface="+mn-cs"/>
              </a:rPr>
              <a:t>Postma et al, PHM 2016</a:t>
            </a:r>
            <a:endParaRPr lang="nl-BE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7450"/>
            <a:ext cx="77724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Results</a:t>
            </a:r>
            <a:r>
              <a:rPr lang="nl-NL" dirty="0" smtClean="0">
                <a:solidFill>
                  <a:schemeClr val="bg1"/>
                </a:solidFill>
              </a:rPr>
              <a:t>: Top farmers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871796" cy="50430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851076" y="1865265"/>
            <a:ext cx="1928258" cy="3049485"/>
          </a:xfrm>
          <a:prstGeom prst="rect">
            <a:avLst/>
          </a:prstGeom>
          <a:solidFill>
            <a:srgbClr val="5B9BD5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Box 8"/>
          <p:cNvSpPr txBox="1"/>
          <p:nvPr/>
        </p:nvSpPr>
        <p:spPr>
          <a:xfrm>
            <a:off x="6156176" y="6430532"/>
            <a:ext cx="272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i="1" dirty="0" smtClean="0"/>
              <a:t>Collineau et al., in prep.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34526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Results</a:t>
            </a:r>
            <a:r>
              <a:rPr lang="nl-NL" dirty="0" smtClean="0">
                <a:solidFill>
                  <a:schemeClr val="bg1"/>
                </a:solidFill>
              </a:rPr>
              <a:t>: Top farmers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204864"/>
            <a:ext cx="8712968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3200" dirty="0">
                <a:solidFill>
                  <a:srgbClr val="002060"/>
                </a:solidFill>
              </a:rPr>
              <a:t>O</a:t>
            </a:r>
            <a:r>
              <a:rPr lang="en-US" sz="3200" dirty="0" smtClean="0">
                <a:solidFill>
                  <a:srgbClr val="002060"/>
                </a:solidFill>
              </a:rPr>
              <a:t>n </a:t>
            </a:r>
            <a:r>
              <a:rPr lang="en-US" sz="3200" dirty="0">
                <a:solidFill>
                  <a:srgbClr val="002060"/>
                </a:solidFill>
              </a:rPr>
              <a:t>average higher internal biosecurity </a:t>
            </a:r>
            <a:r>
              <a:rPr lang="en-US" sz="3200" dirty="0" smtClean="0">
                <a:solidFill>
                  <a:srgbClr val="002060"/>
                </a:solidFill>
              </a:rPr>
              <a:t>status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3200" dirty="0" smtClean="0">
                <a:solidFill>
                  <a:srgbClr val="002060"/>
                </a:solidFill>
              </a:rPr>
              <a:t>Located in </a:t>
            </a:r>
            <a:r>
              <a:rPr lang="en-US" sz="3200" dirty="0">
                <a:solidFill>
                  <a:srgbClr val="002060"/>
                </a:solidFill>
              </a:rPr>
              <a:t>a more favorable environment (lower pig density and limited contact with wildlife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3200" dirty="0" smtClean="0">
                <a:solidFill>
                  <a:srgbClr val="002060"/>
                </a:solidFill>
              </a:rPr>
              <a:t>Treated </a:t>
            </a:r>
            <a:r>
              <a:rPr lang="en-US" sz="3200" dirty="0">
                <a:solidFill>
                  <a:srgbClr val="002060"/>
                </a:solidFill>
              </a:rPr>
              <a:t>less frequently against respiratory clinical symptoms in weaners and </a:t>
            </a:r>
            <a:r>
              <a:rPr lang="en-US" sz="3200" dirty="0" smtClean="0">
                <a:solidFill>
                  <a:srgbClr val="002060"/>
                </a:solidFill>
              </a:rPr>
              <a:t>finishers</a:t>
            </a:r>
            <a:endParaRPr lang="nl-BE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430532"/>
            <a:ext cx="264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i="1" dirty="0" smtClean="0"/>
              <a:t>Collineau et al., in prep.</a:t>
            </a:r>
            <a:endParaRPr lang="de-CH" i="1" dirty="0"/>
          </a:p>
        </p:txBody>
      </p:sp>
    </p:spTree>
    <p:extLst>
      <p:ext uri="{BB962C8B-B14F-4D97-AF65-F5344CB8AC3E}">
        <p14:creationId xmlns:p14="http://schemas.microsoft.com/office/powerpoint/2010/main" val="21422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RED AB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1124744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00080"/>
              </a:buClr>
              <a:buNone/>
            </a:pPr>
            <a:r>
              <a:rPr lang="nl-NL" sz="2400" dirty="0" smtClean="0"/>
              <a:t>        </a:t>
            </a:r>
            <a:r>
              <a:rPr lang="nl-NL" sz="3600" dirty="0" smtClean="0"/>
              <a:t>Goal</a:t>
            </a:r>
            <a:r>
              <a:rPr lang="nl-NL" sz="3600" dirty="0"/>
              <a:t>: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4800" b="1" dirty="0" err="1" smtClean="0"/>
              <a:t>Significantly</a:t>
            </a:r>
            <a:r>
              <a:rPr lang="nl-NL" sz="4800" b="1" dirty="0" smtClean="0"/>
              <a:t> </a:t>
            </a:r>
            <a:r>
              <a:rPr lang="nl-NL" sz="4800" b="1" dirty="0" err="1"/>
              <a:t>reduce</a:t>
            </a:r>
            <a:r>
              <a:rPr lang="nl-NL" sz="4800" dirty="0"/>
              <a:t> </a:t>
            </a:r>
            <a:r>
              <a:rPr lang="nl-NL" sz="2400" dirty="0" err="1" smtClean="0"/>
              <a:t>antimicrobial</a:t>
            </a:r>
            <a:r>
              <a:rPr lang="nl-NL" sz="2400" dirty="0" smtClean="0"/>
              <a:t> </a:t>
            </a:r>
            <a:r>
              <a:rPr lang="nl-NL" sz="2400" dirty="0" err="1" smtClean="0"/>
              <a:t>usage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</a:t>
            </a:r>
          </a:p>
          <a:p>
            <a:pPr marL="0" indent="0">
              <a:buNone/>
            </a:pPr>
            <a:r>
              <a:rPr lang="nl-NL" sz="2400" b="1" dirty="0"/>
              <a:t>	</a:t>
            </a:r>
            <a:r>
              <a:rPr lang="nl-NL" sz="4000" b="1" dirty="0" smtClean="0"/>
              <a:t>P</a:t>
            </a:r>
            <a:r>
              <a:rPr lang="en-US" sz="4000" b="1" dirty="0" err="1" smtClean="0"/>
              <a:t>romoting</a:t>
            </a:r>
            <a:r>
              <a:rPr lang="en-US" sz="4000" b="1" dirty="0" smtClean="0"/>
              <a:t> </a:t>
            </a:r>
            <a:r>
              <a:rPr lang="en-US" sz="4000" b="1" dirty="0"/>
              <a:t>prudent </a:t>
            </a:r>
            <a:r>
              <a:rPr lang="en-US" sz="4000" b="1" dirty="0" smtClean="0"/>
              <a:t>usage</a:t>
            </a:r>
            <a:r>
              <a:rPr lang="en-US" sz="4000" dirty="0" smtClean="0"/>
              <a:t> </a:t>
            </a:r>
            <a:r>
              <a:rPr lang="en-US" sz="2400" dirty="0" smtClean="0"/>
              <a:t>combined with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Farm optimization</a:t>
            </a:r>
            <a:r>
              <a:rPr lang="en-US" sz="4000" dirty="0" smtClean="0"/>
              <a:t> </a:t>
            </a:r>
            <a:r>
              <a:rPr lang="en-US" sz="2400" dirty="0" smtClean="0"/>
              <a:t>through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Guidance</a:t>
            </a:r>
            <a:r>
              <a:rPr lang="en-US" sz="4000" dirty="0" smtClean="0"/>
              <a:t> </a:t>
            </a:r>
            <a:r>
              <a:rPr lang="en-US" sz="2400" dirty="0" smtClean="0"/>
              <a:t>and with</a:t>
            </a:r>
          </a:p>
          <a:p>
            <a:pPr marL="0" indent="0">
              <a:buNone/>
            </a:pPr>
            <a:r>
              <a:rPr lang="nl-NL" sz="3600" dirty="0" smtClean="0"/>
              <a:t>	</a:t>
            </a:r>
            <a:r>
              <a:rPr lang="nl-NL" sz="4000" b="1" dirty="0" err="1" smtClean="0"/>
              <a:t>Maintaining</a:t>
            </a:r>
            <a:r>
              <a:rPr lang="nl-NL" sz="4000" dirty="0" smtClean="0"/>
              <a:t> </a:t>
            </a:r>
            <a:r>
              <a:rPr lang="nl-NL" sz="2400" dirty="0" smtClean="0"/>
              <a:t>of </a:t>
            </a:r>
            <a:r>
              <a:rPr lang="nl-NL" sz="4000" b="1" dirty="0" err="1"/>
              <a:t>production</a:t>
            </a:r>
            <a:r>
              <a:rPr lang="nl-NL" sz="4000" b="1" dirty="0"/>
              <a:t> </a:t>
            </a:r>
            <a:r>
              <a:rPr lang="nl-NL" sz="4000" b="1" dirty="0" smtClean="0"/>
              <a:t>parameters</a:t>
            </a:r>
            <a:endParaRPr lang="nl-BE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18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3" t="3379" r="53201" b="78920"/>
          <a:stretch/>
        </p:blipFill>
        <p:spPr>
          <a:xfrm>
            <a:off x="7482095" y="116632"/>
            <a:ext cx="1534161" cy="1219200"/>
          </a:xfrm>
        </p:spPr>
      </p:pic>
      <p:pic>
        <p:nvPicPr>
          <p:cNvPr id="1026" name="Picture 2" descr="Certus Quality La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380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erenb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5" y="1268760"/>
            <a:ext cx="15240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916832"/>
            <a:ext cx="8820472" cy="45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Guidance + follow up (6-9 months)</a:t>
            </a:r>
          </a:p>
          <a:p>
            <a:pPr lvl="1"/>
            <a:r>
              <a:rPr lang="en-US" sz="4000" dirty="0"/>
              <a:t> </a:t>
            </a:r>
            <a:r>
              <a:rPr lang="en-US" sz="4000" dirty="0" smtClean="0"/>
              <a:t>Farm management</a:t>
            </a:r>
          </a:p>
          <a:p>
            <a:pPr lvl="1"/>
            <a:r>
              <a:rPr lang="en-US" sz="4000" dirty="0" smtClean="0"/>
              <a:t> Production parameters</a:t>
            </a:r>
          </a:p>
          <a:p>
            <a:pPr lvl="1"/>
            <a:r>
              <a:rPr lang="en-US" sz="4000" dirty="0"/>
              <a:t> </a:t>
            </a:r>
            <a:r>
              <a:rPr lang="en-US" sz="4000" dirty="0" smtClean="0"/>
              <a:t>Diagnostics</a:t>
            </a:r>
          </a:p>
          <a:p>
            <a:pPr lvl="1"/>
            <a:r>
              <a:rPr lang="en-US" sz="4000" dirty="0"/>
              <a:t> </a:t>
            </a:r>
            <a:r>
              <a:rPr lang="en-US" sz="4000" dirty="0" smtClean="0"/>
              <a:t>Biosecurity </a:t>
            </a:r>
            <a:r>
              <a:rPr lang="en-US" sz="2600" i="1" dirty="0">
                <a:hlinkClick r:id="rId3"/>
              </a:rPr>
              <a:t>(</a:t>
            </a:r>
            <a:r>
              <a:rPr lang="en-US" sz="2600" i="1" dirty="0" smtClean="0">
                <a:hlinkClick r:id="rId3"/>
              </a:rPr>
              <a:t>www.Biocheck.UGent.be</a:t>
            </a:r>
            <a:r>
              <a:rPr lang="en-US" sz="2600" i="1" dirty="0">
                <a:hlinkClick r:id="rId3"/>
              </a:rPr>
              <a:t>)</a:t>
            </a:r>
            <a:endParaRPr lang="en-US" sz="2600" i="1" dirty="0"/>
          </a:p>
          <a:p>
            <a:pPr lvl="1"/>
            <a:r>
              <a:rPr lang="en-US" sz="4000" dirty="0" smtClean="0"/>
              <a:t> Antimicrobial usage </a:t>
            </a:r>
            <a:r>
              <a:rPr lang="en-US" sz="2600" i="1" dirty="0" smtClean="0">
                <a:hlinkClick r:id="rId4"/>
              </a:rPr>
              <a:t>(www.ABcheck.UGent.be)</a:t>
            </a:r>
            <a:endParaRPr lang="en-US" sz="26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19</a:t>
            </a:fld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124745"/>
            <a:ext cx="836327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61 pig herds (voluntarily)</a:t>
            </a:r>
          </a:p>
        </p:txBody>
      </p:sp>
      <p:pic>
        <p:nvPicPr>
          <p:cNvPr id="9" name="Picture 2" descr="\\asteria\documents$\jkdewulf\My Documents\biocheck.ugent\biocheck logo's en huisstijl\Logo RGB\Logo_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72208" cy="6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RED AB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395536" y="260648"/>
            <a:ext cx="78867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elvetica" pitchFamily="34" charset="0"/>
              </a:rPr>
              <a:t>THE PROBLEM OF AMU AND AMR</a:t>
            </a:r>
            <a:endParaRPr lang="en-US" sz="3200" b="1" dirty="0">
              <a:solidFill>
                <a:srgbClr val="7030A0"/>
              </a:solidFill>
              <a:latin typeface="Helvetica" pitchFamily="34" charset="0"/>
            </a:endParaRPr>
          </a:p>
        </p:txBody>
      </p:sp>
      <p:sp>
        <p:nvSpPr>
          <p:cNvPr id="4" name="AutoShape 4" descr="Image result for twitt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1556792"/>
            <a:ext cx="0" cy="49685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7984" y="1556792"/>
            <a:ext cx="0" cy="49685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81328" y="1556792"/>
            <a:ext cx="0" cy="49685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88224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Fase IV:</a:t>
            </a:r>
          </a:p>
          <a:p>
            <a:pPr algn="ctr"/>
            <a:r>
              <a:rPr lang="nl-BE" dirty="0" err="1" smtClean="0"/>
              <a:t>Reduction</a:t>
            </a:r>
            <a:r>
              <a:rPr lang="nl-BE" dirty="0" smtClean="0"/>
              <a:t> of AMR</a:t>
            </a:r>
            <a:endParaRPr lang="nl-BE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236948" y="2564904"/>
            <a:ext cx="2191036" cy="1476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27984" y="2564904"/>
            <a:ext cx="21533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88224" y="2564905"/>
            <a:ext cx="2160240" cy="64807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07232" y="5148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l 14"/>
          <p:cNvSpPr/>
          <p:nvPr/>
        </p:nvSpPr>
        <p:spPr>
          <a:xfrm>
            <a:off x="1475656" y="5661248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l 15"/>
          <p:cNvSpPr/>
          <p:nvPr/>
        </p:nvSpPr>
        <p:spPr>
          <a:xfrm>
            <a:off x="1115616" y="546065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755576" y="5445224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/>
          <p:cNvSpPr/>
          <p:nvPr/>
        </p:nvSpPr>
        <p:spPr>
          <a:xfrm>
            <a:off x="1741984" y="503302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l 18"/>
          <p:cNvSpPr/>
          <p:nvPr/>
        </p:nvSpPr>
        <p:spPr>
          <a:xfrm>
            <a:off x="683568" y="5177044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l 19"/>
          <p:cNvSpPr/>
          <p:nvPr/>
        </p:nvSpPr>
        <p:spPr>
          <a:xfrm>
            <a:off x="1547664" y="5315242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/>
          <p:cNvSpPr/>
          <p:nvPr/>
        </p:nvSpPr>
        <p:spPr>
          <a:xfrm>
            <a:off x="827584" y="5733256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l 21"/>
          <p:cNvSpPr/>
          <p:nvPr/>
        </p:nvSpPr>
        <p:spPr>
          <a:xfrm>
            <a:off x="1194520" y="573763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l 22"/>
          <p:cNvSpPr/>
          <p:nvPr/>
        </p:nvSpPr>
        <p:spPr>
          <a:xfrm>
            <a:off x="971600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/>
          <p:cNvSpPr/>
          <p:nvPr/>
        </p:nvSpPr>
        <p:spPr>
          <a:xfrm>
            <a:off x="1619672" y="5885656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l 24"/>
          <p:cNvSpPr/>
          <p:nvPr/>
        </p:nvSpPr>
        <p:spPr>
          <a:xfrm>
            <a:off x="1325564" y="496102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l 25"/>
          <p:cNvSpPr/>
          <p:nvPr/>
        </p:nvSpPr>
        <p:spPr>
          <a:xfrm>
            <a:off x="971600" y="486916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l 26"/>
          <p:cNvSpPr/>
          <p:nvPr/>
        </p:nvSpPr>
        <p:spPr>
          <a:xfrm>
            <a:off x="611560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l 27"/>
          <p:cNvSpPr/>
          <p:nvPr/>
        </p:nvSpPr>
        <p:spPr>
          <a:xfrm>
            <a:off x="1331640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l 28"/>
          <p:cNvSpPr/>
          <p:nvPr/>
        </p:nvSpPr>
        <p:spPr>
          <a:xfrm>
            <a:off x="467544" y="558924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l 29"/>
          <p:cNvSpPr/>
          <p:nvPr/>
        </p:nvSpPr>
        <p:spPr>
          <a:xfrm>
            <a:off x="3267472" y="5148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Oval 30"/>
          <p:cNvSpPr/>
          <p:nvPr/>
        </p:nvSpPr>
        <p:spPr>
          <a:xfrm>
            <a:off x="3635896" y="5661248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l 31"/>
          <p:cNvSpPr/>
          <p:nvPr/>
        </p:nvSpPr>
        <p:spPr>
          <a:xfrm>
            <a:off x="3275856" y="546065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l 32"/>
          <p:cNvSpPr/>
          <p:nvPr/>
        </p:nvSpPr>
        <p:spPr>
          <a:xfrm>
            <a:off x="2915816" y="54452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l 33"/>
          <p:cNvSpPr/>
          <p:nvPr/>
        </p:nvSpPr>
        <p:spPr>
          <a:xfrm>
            <a:off x="3902224" y="50330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Oval 34"/>
          <p:cNvSpPr/>
          <p:nvPr/>
        </p:nvSpPr>
        <p:spPr>
          <a:xfrm>
            <a:off x="2843808" y="51770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3707904" y="5315242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2987824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3354760" y="573763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3131840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l 39"/>
          <p:cNvSpPr/>
          <p:nvPr/>
        </p:nvSpPr>
        <p:spPr>
          <a:xfrm>
            <a:off x="3779912" y="58856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l 40"/>
          <p:cNvSpPr/>
          <p:nvPr/>
        </p:nvSpPr>
        <p:spPr>
          <a:xfrm>
            <a:off x="3485804" y="49610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l 41"/>
          <p:cNvSpPr/>
          <p:nvPr/>
        </p:nvSpPr>
        <p:spPr>
          <a:xfrm>
            <a:off x="3131840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Oval 42"/>
          <p:cNvSpPr/>
          <p:nvPr/>
        </p:nvSpPr>
        <p:spPr>
          <a:xfrm>
            <a:off x="2771800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l 43"/>
          <p:cNvSpPr/>
          <p:nvPr/>
        </p:nvSpPr>
        <p:spPr>
          <a:xfrm>
            <a:off x="3491880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l 44"/>
          <p:cNvSpPr/>
          <p:nvPr/>
        </p:nvSpPr>
        <p:spPr>
          <a:xfrm>
            <a:off x="2627784" y="558924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5427712" y="5148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Oval 46"/>
          <p:cNvSpPr/>
          <p:nvPr/>
        </p:nvSpPr>
        <p:spPr>
          <a:xfrm>
            <a:off x="5796136" y="5661248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l 47"/>
          <p:cNvSpPr/>
          <p:nvPr/>
        </p:nvSpPr>
        <p:spPr>
          <a:xfrm>
            <a:off x="5436096" y="546065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Oval 48"/>
          <p:cNvSpPr/>
          <p:nvPr/>
        </p:nvSpPr>
        <p:spPr>
          <a:xfrm>
            <a:off x="5076056" y="54452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Oval 49"/>
          <p:cNvSpPr/>
          <p:nvPr/>
        </p:nvSpPr>
        <p:spPr>
          <a:xfrm>
            <a:off x="6062464" y="50330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Oval 50"/>
          <p:cNvSpPr/>
          <p:nvPr/>
        </p:nvSpPr>
        <p:spPr>
          <a:xfrm>
            <a:off x="5004048" y="51770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val 51"/>
          <p:cNvSpPr/>
          <p:nvPr/>
        </p:nvSpPr>
        <p:spPr>
          <a:xfrm>
            <a:off x="5868144" y="5315242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Oval 52"/>
          <p:cNvSpPr/>
          <p:nvPr/>
        </p:nvSpPr>
        <p:spPr>
          <a:xfrm>
            <a:off x="5148064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l 53"/>
          <p:cNvSpPr/>
          <p:nvPr/>
        </p:nvSpPr>
        <p:spPr>
          <a:xfrm>
            <a:off x="5515000" y="573763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l 54"/>
          <p:cNvSpPr/>
          <p:nvPr/>
        </p:nvSpPr>
        <p:spPr>
          <a:xfrm>
            <a:off x="5292080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l 55"/>
          <p:cNvSpPr/>
          <p:nvPr/>
        </p:nvSpPr>
        <p:spPr>
          <a:xfrm>
            <a:off x="5940152" y="58856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l 56"/>
          <p:cNvSpPr/>
          <p:nvPr/>
        </p:nvSpPr>
        <p:spPr>
          <a:xfrm>
            <a:off x="5646044" y="49610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Oval 57"/>
          <p:cNvSpPr/>
          <p:nvPr/>
        </p:nvSpPr>
        <p:spPr>
          <a:xfrm>
            <a:off x="5292080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l 58"/>
          <p:cNvSpPr/>
          <p:nvPr/>
        </p:nvSpPr>
        <p:spPr>
          <a:xfrm>
            <a:off x="4932040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Oval 59"/>
          <p:cNvSpPr/>
          <p:nvPr/>
        </p:nvSpPr>
        <p:spPr>
          <a:xfrm>
            <a:off x="5652120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l 60"/>
          <p:cNvSpPr/>
          <p:nvPr/>
        </p:nvSpPr>
        <p:spPr>
          <a:xfrm>
            <a:off x="4788024" y="558924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Oval 61"/>
          <p:cNvSpPr/>
          <p:nvPr/>
        </p:nvSpPr>
        <p:spPr>
          <a:xfrm>
            <a:off x="7659960" y="514880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Oval 62"/>
          <p:cNvSpPr/>
          <p:nvPr/>
        </p:nvSpPr>
        <p:spPr>
          <a:xfrm>
            <a:off x="8028384" y="5661248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Oval 63"/>
          <p:cNvSpPr/>
          <p:nvPr/>
        </p:nvSpPr>
        <p:spPr>
          <a:xfrm>
            <a:off x="7668344" y="546065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Oval 64"/>
          <p:cNvSpPr/>
          <p:nvPr/>
        </p:nvSpPr>
        <p:spPr>
          <a:xfrm>
            <a:off x="7308304" y="54452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Oval 65"/>
          <p:cNvSpPr/>
          <p:nvPr/>
        </p:nvSpPr>
        <p:spPr>
          <a:xfrm>
            <a:off x="8294712" y="50330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Oval 66"/>
          <p:cNvSpPr/>
          <p:nvPr/>
        </p:nvSpPr>
        <p:spPr>
          <a:xfrm>
            <a:off x="7236296" y="5177044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Oval 67"/>
          <p:cNvSpPr/>
          <p:nvPr/>
        </p:nvSpPr>
        <p:spPr>
          <a:xfrm>
            <a:off x="8100392" y="5315242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Oval 68"/>
          <p:cNvSpPr/>
          <p:nvPr/>
        </p:nvSpPr>
        <p:spPr>
          <a:xfrm>
            <a:off x="7380312" y="5733256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Oval 69"/>
          <p:cNvSpPr/>
          <p:nvPr/>
        </p:nvSpPr>
        <p:spPr>
          <a:xfrm>
            <a:off x="7747248" y="5737638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Oval 70"/>
          <p:cNvSpPr/>
          <p:nvPr/>
        </p:nvSpPr>
        <p:spPr>
          <a:xfrm>
            <a:off x="7524328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8115200" y="5877272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7878292" y="496102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7524328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Oval 74"/>
          <p:cNvSpPr/>
          <p:nvPr/>
        </p:nvSpPr>
        <p:spPr>
          <a:xfrm>
            <a:off x="7164288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l 75"/>
          <p:cNvSpPr/>
          <p:nvPr/>
        </p:nvSpPr>
        <p:spPr>
          <a:xfrm>
            <a:off x="7884368" y="594928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7020272" y="5589240"/>
            <a:ext cx="144016" cy="144016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B03341-85A3-4802-A2B9-C9992C9958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427984" y="149755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Fase III:</a:t>
            </a:r>
          </a:p>
          <a:p>
            <a:pPr algn="ctr"/>
            <a:r>
              <a:rPr lang="nl-BE" dirty="0" err="1" smtClean="0"/>
              <a:t>Persistence</a:t>
            </a:r>
            <a:r>
              <a:rPr lang="nl-BE" dirty="0" smtClean="0"/>
              <a:t> of AMR</a:t>
            </a:r>
            <a:endParaRPr lang="nl-BE" dirty="0"/>
          </a:p>
        </p:txBody>
      </p:sp>
      <p:sp>
        <p:nvSpPr>
          <p:cNvPr id="80" name="TextBox 79"/>
          <p:cNvSpPr txBox="1"/>
          <p:nvPr/>
        </p:nvSpPr>
        <p:spPr>
          <a:xfrm>
            <a:off x="2427040" y="14847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Fase II:</a:t>
            </a:r>
          </a:p>
          <a:p>
            <a:pPr algn="ctr"/>
            <a:r>
              <a:rPr lang="nl-BE" dirty="0" err="1" smtClean="0"/>
              <a:t>Selection</a:t>
            </a:r>
            <a:r>
              <a:rPr lang="nl-BE" dirty="0" smtClean="0"/>
              <a:t> of AMR</a:t>
            </a:r>
            <a:endParaRPr lang="nl-BE" dirty="0"/>
          </a:p>
        </p:txBody>
      </p:sp>
      <p:sp>
        <p:nvSpPr>
          <p:cNvPr id="81" name="TextBox 80"/>
          <p:cNvSpPr txBox="1"/>
          <p:nvPr/>
        </p:nvSpPr>
        <p:spPr>
          <a:xfrm>
            <a:off x="266800" y="148478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Fase I:</a:t>
            </a:r>
          </a:p>
          <a:p>
            <a:pPr algn="ctr"/>
            <a:r>
              <a:rPr lang="nl-BE" dirty="0" smtClean="0"/>
              <a:t>Development of AMR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568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Biosecurity – external </a:t>
            </a:r>
            <a:b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after interventions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20</a:t>
            </a:fld>
            <a:endParaRPr lang="nl-BE"/>
          </a:p>
        </p:txBody>
      </p:sp>
      <p:graphicFrame>
        <p:nvGraphicFramePr>
          <p:cNvPr id="11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680316"/>
              </p:ext>
            </p:extLst>
          </p:nvPr>
        </p:nvGraphicFramePr>
        <p:xfrm>
          <a:off x="107504" y="2348305"/>
          <a:ext cx="8928993" cy="3847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0941"/>
                <a:gridCol w="999282"/>
                <a:gridCol w="1140458"/>
                <a:gridCol w="1036780"/>
                <a:gridCol w="1671532"/>
              </a:tblGrid>
              <a:tr h="605679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Parameter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>
                          <a:effectLst/>
                        </a:rPr>
                        <a:t># </a:t>
                      </a:r>
                      <a:r>
                        <a:rPr lang="nl-BE" sz="1500" dirty="0" err="1" smtClean="0">
                          <a:effectLst/>
                        </a:rPr>
                        <a:t>herds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err="1" smtClean="0">
                          <a:effectLst/>
                        </a:rPr>
                        <a:t>Visit</a:t>
                      </a:r>
                      <a:r>
                        <a:rPr lang="nl-BE" sz="1500" baseline="0" dirty="0" smtClean="0">
                          <a:effectLst/>
                        </a:rPr>
                        <a:t> </a:t>
                      </a:r>
                      <a:r>
                        <a:rPr lang="nl-BE" sz="1500" dirty="0" smtClean="0">
                          <a:effectLst/>
                        </a:rPr>
                        <a:t>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err="1" smtClean="0">
                          <a:effectLst/>
                        </a:rPr>
                        <a:t>Visit</a:t>
                      </a:r>
                      <a:r>
                        <a:rPr lang="nl-BE" sz="1500" baseline="0" dirty="0" smtClean="0">
                          <a:effectLst/>
                        </a:rPr>
                        <a:t> </a:t>
                      </a:r>
                      <a:r>
                        <a:rPr lang="nl-BE" sz="1500" dirty="0" smtClean="0">
                          <a:effectLst/>
                        </a:rPr>
                        <a:t>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>
                          <a:effectLst/>
                        </a:rPr>
                        <a:t>% </a:t>
                      </a:r>
                      <a:r>
                        <a:rPr lang="nl-BE" sz="1500" dirty="0" err="1" smtClean="0">
                          <a:effectLst/>
                        </a:rPr>
                        <a:t>difference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490154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 err="1" smtClean="0">
                          <a:effectLst/>
                        </a:rPr>
                        <a:t>Biosecurity</a:t>
                      </a:r>
                      <a:r>
                        <a:rPr lang="nl-BE" sz="2000" dirty="0" smtClean="0">
                          <a:effectLst/>
                        </a:rPr>
                        <a:t> </a:t>
                      </a:r>
                      <a:r>
                        <a:rPr lang="nl-BE" sz="2000" dirty="0" err="1" smtClean="0">
                          <a:effectLst/>
                        </a:rPr>
                        <a:t>external</a:t>
                      </a:r>
                      <a:endParaRPr lang="nl-NL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63.7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66.1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800" b="1" dirty="0" smtClean="0">
                          <a:solidFill>
                            <a:srgbClr val="00B050"/>
                          </a:solidFill>
                          <a:effectLst/>
                        </a:rPr>
                        <a:t>+3.7</a:t>
                      </a:r>
                      <a:r>
                        <a:rPr lang="nl-BE" sz="2800" b="1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nl-NL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427539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Purchasing</a:t>
                      </a:r>
                      <a:r>
                        <a:rPr lang="nl-BE" sz="1500" b="0" dirty="0" smtClean="0">
                          <a:effectLst/>
                        </a:rPr>
                        <a:t> policy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85.0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88.1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+3.6%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20350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Removing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animals</a:t>
                      </a:r>
                      <a:r>
                        <a:rPr lang="nl-BE" sz="1500" b="0" dirty="0" smtClean="0">
                          <a:effectLst/>
                        </a:rPr>
                        <a:t>, </a:t>
                      </a:r>
                      <a:r>
                        <a:rPr lang="nl-BE" sz="1500" b="0" dirty="0" err="1" smtClean="0">
                          <a:effectLst/>
                        </a:rPr>
                        <a:t>manure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and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carcasses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66.8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71.0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+6.2</a:t>
                      </a: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20350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smtClean="0">
                          <a:effectLst/>
                        </a:rPr>
                        <a:t>Supply</a:t>
                      </a:r>
                      <a:r>
                        <a:rPr lang="nl-BE" sz="1500" b="0" baseline="0" dirty="0" smtClean="0">
                          <a:effectLst/>
                        </a:rPr>
                        <a:t> of </a:t>
                      </a:r>
                      <a:r>
                        <a:rPr lang="nl-BE" sz="1500" b="0" baseline="0" dirty="0" err="1" smtClean="0">
                          <a:effectLst/>
                        </a:rPr>
                        <a:t>fodder</a:t>
                      </a:r>
                      <a:r>
                        <a:rPr lang="nl-BE" sz="1500" b="0" baseline="0" dirty="0" smtClean="0">
                          <a:effectLst/>
                        </a:rPr>
                        <a:t>, water </a:t>
                      </a:r>
                      <a:r>
                        <a:rPr lang="nl-BE" sz="1500" b="0" baseline="0" dirty="0" err="1" smtClean="0">
                          <a:effectLst/>
                        </a:rPr>
                        <a:t>and</a:t>
                      </a:r>
                      <a:r>
                        <a:rPr lang="nl-BE" sz="1500" b="0" baseline="0" dirty="0" smtClean="0">
                          <a:effectLst/>
                        </a:rPr>
                        <a:t> equipment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34.0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35.1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+3.9</a:t>
                      </a: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7539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smtClean="0">
                          <a:effectLst/>
                        </a:rPr>
                        <a:t>Access check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62.3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64.1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+2.8</a:t>
                      </a: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7539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Vermin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and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bird</a:t>
                      </a:r>
                      <a:r>
                        <a:rPr lang="nl-BE" sz="1500" b="0" dirty="0" smtClean="0">
                          <a:effectLst/>
                        </a:rPr>
                        <a:t> control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58.9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62.6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+6.4%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7539">
                <a:tc>
                  <a:txBody>
                    <a:bodyPr/>
                    <a:lstStyle/>
                    <a:p>
                      <a:pPr marL="216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Location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and</a:t>
                      </a:r>
                      <a:r>
                        <a:rPr lang="nl-BE" sz="1500" b="0" dirty="0" smtClean="0">
                          <a:effectLst/>
                        </a:rPr>
                        <a:t> environment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55.0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52.3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7030A0"/>
                          </a:solidFill>
                          <a:effectLst/>
                        </a:rPr>
                        <a:t>-4.8%</a:t>
                      </a:r>
                      <a:endParaRPr lang="nl-NL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2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21</a:t>
            </a:fld>
            <a:endParaRPr lang="nl-BE"/>
          </a:p>
        </p:txBody>
      </p:sp>
      <p:graphicFrame>
        <p:nvGraphicFramePr>
          <p:cNvPr id="11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99354"/>
              </p:ext>
            </p:extLst>
          </p:nvPr>
        </p:nvGraphicFramePr>
        <p:xfrm>
          <a:off x="107504" y="2313280"/>
          <a:ext cx="8784976" cy="378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5119"/>
                <a:gridCol w="983164"/>
                <a:gridCol w="1122064"/>
                <a:gridCol w="1020058"/>
                <a:gridCol w="1644571"/>
              </a:tblGrid>
              <a:tr h="612000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Parameter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>
                          <a:effectLst/>
                        </a:rPr>
                        <a:t># </a:t>
                      </a:r>
                      <a:r>
                        <a:rPr lang="nl-BE" sz="1500" dirty="0" err="1" smtClean="0">
                          <a:effectLst/>
                        </a:rPr>
                        <a:t>herds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err="1" smtClean="0">
                          <a:effectLst/>
                        </a:rPr>
                        <a:t>Visit</a:t>
                      </a:r>
                      <a:r>
                        <a:rPr lang="nl-BE" sz="1500" baseline="0" dirty="0" smtClean="0">
                          <a:effectLst/>
                        </a:rPr>
                        <a:t> </a:t>
                      </a:r>
                      <a:r>
                        <a:rPr lang="nl-BE" sz="1500" dirty="0" smtClean="0">
                          <a:effectLst/>
                        </a:rPr>
                        <a:t>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err="1" smtClean="0">
                          <a:effectLst/>
                        </a:rPr>
                        <a:t>Visit</a:t>
                      </a:r>
                      <a:r>
                        <a:rPr lang="nl-BE" sz="1500" baseline="0" dirty="0" smtClean="0">
                          <a:effectLst/>
                        </a:rPr>
                        <a:t> </a:t>
                      </a:r>
                      <a:r>
                        <a:rPr lang="nl-BE" sz="1500" dirty="0" smtClean="0">
                          <a:effectLst/>
                        </a:rPr>
                        <a:t>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>
                          <a:effectLst/>
                        </a:rPr>
                        <a:t>% </a:t>
                      </a:r>
                      <a:r>
                        <a:rPr lang="nl-BE" sz="1500" dirty="0" err="1" smtClean="0">
                          <a:effectLst/>
                        </a:rPr>
                        <a:t>difference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 err="1" smtClean="0">
                          <a:effectLst/>
                        </a:rPr>
                        <a:t>Biosecurity</a:t>
                      </a:r>
                      <a:r>
                        <a:rPr lang="nl-BE" sz="2000" dirty="0" smtClean="0">
                          <a:effectLst/>
                        </a:rPr>
                        <a:t> </a:t>
                      </a:r>
                      <a:r>
                        <a:rPr lang="nl-BE" sz="2000" dirty="0" err="1" smtClean="0">
                          <a:effectLst/>
                        </a:rPr>
                        <a:t>internal</a:t>
                      </a:r>
                      <a:endParaRPr lang="nl-NL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effectLst/>
                        </a:rPr>
                        <a:t>61</a:t>
                      </a:r>
                      <a:endParaRPr lang="nl-NL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effectLst/>
                        </a:rPr>
                        <a:t>49.1</a:t>
                      </a:r>
                      <a:endParaRPr lang="nl-NL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600" dirty="0" smtClean="0">
                          <a:effectLst/>
                        </a:rPr>
                        <a:t>56.1</a:t>
                      </a:r>
                      <a:endParaRPr lang="nl-NL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8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800" b="1" dirty="0" smtClean="0">
                          <a:solidFill>
                            <a:srgbClr val="00B050"/>
                          </a:solidFill>
                          <a:effectLst/>
                        </a:rPr>
                        <a:t>14.2%</a:t>
                      </a:r>
                      <a:endParaRPr lang="nl-NL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Disease</a:t>
                      </a:r>
                      <a:r>
                        <a:rPr lang="nl-BE" sz="1500" b="0" dirty="0" smtClean="0">
                          <a:effectLst/>
                        </a:rPr>
                        <a:t> management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48.2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58.4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21.1%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Farrowing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and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suckling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period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37.3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44.3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18.8%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Nursery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period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54.4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57.7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+6.1%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Fattening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period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60.8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65.9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+8.3%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err="1" smtClean="0">
                          <a:effectLst/>
                        </a:rPr>
                        <a:t>Compartimentalizing</a:t>
                      </a:r>
                      <a:r>
                        <a:rPr lang="nl-BE" sz="1500" b="0" dirty="0" smtClean="0">
                          <a:effectLst/>
                        </a:rPr>
                        <a:t>,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working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lines</a:t>
                      </a:r>
                      <a:r>
                        <a:rPr lang="nl-BE" sz="1500" b="0" baseline="0" dirty="0" smtClean="0">
                          <a:effectLst/>
                        </a:rPr>
                        <a:t> </a:t>
                      </a:r>
                      <a:r>
                        <a:rPr lang="nl-BE" sz="1500" b="0" baseline="0" dirty="0" err="1" smtClean="0">
                          <a:effectLst/>
                        </a:rPr>
                        <a:t>and</a:t>
                      </a:r>
                      <a:r>
                        <a:rPr lang="nl-BE" sz="1500" b="0" baseline="0" dirty="0" smtClean="0">
                          <a:effectLst/>
                        </a:rPr>
                        <a:t> equipement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39.8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46.8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17.5%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b="0" dirty="0" smtClean="0">
                          <a:effectLst/>
                        </a:rPr>
                        <a:t>Cleaning </a:t>
                      </a:r>
                      <a:r>
                        <a:rPr lang="nl-BE" sz="1500" b="0" dirty="0" err="1" smtClean="0">
                          <a:effectLst/>
                        </a:rPr>
                        <a:t>and</a:t>
                      </a:r>
                      <a:r>
                        <a:rPr lang="nl-BE" sz="1500" b="0" dirty="0" smtClean="0">
                          <a:effectLst/>
                        </a:rPr>
                        <a:t> </a:t>
                      </a:r>
                      <a:r>
                        <a:rPr lang="nl-BE" sz="1500" b="0" dirty="0" err="1" smtClean="0">
                          <a:effectLst/>
                        </a:rPr>
                        <a:t>disinfection</a:t>
                      </a:r>
                      <a:endParaRPr lang="nl-NL" sz="15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47.1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500" dirty="0" smtClean="0">
                          <a:effectLst/>
                        </a:rPr>
                        <a:t>55.5</a:t>
                      </a:r>
                      <a:endParaRPr lang="nl-NL" sz="15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000" b="1" dirty="0" smtClean="0">
                          <a:solidFill>
                            <a:srgbClr val="00B050"/>
                          </a:solidFill>
                          <a:effectLst/>
                        </a:rPr>
                        <a:t>18.0%</a:t>
                      </a:r>
                      <a:endParaRPr lang="nl-NL" sz="2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8072" y="260648"/>
            <a:ext cx="8229600" cy="11381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Biosecurity – internal </a:t>
            </a:r>
          </a:p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 after interventions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 reduction RED AB project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22</a:t>
            </a:fld>
            <a:endParaRPr lang="nl-BE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020859"/>
              </p:ext>
            </p:extLst>
          </p:nvPr>
        </p:nvGraphicFramePr>
        <p:xfrm>
          <a:off x="0" y="956512"/>
          <a:ext cx="8771754" cy="511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55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data RED AB project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23</a:t>
            </a:fld>
            <a:endParaRPr lang="nl-BE"/>
          </a:p>
        </p:txBody>
      </p:sp>
      <p:graphicFrame>
        <p:nvGraphicFramePr>
          <p:cNvPr id="1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880853"/>
              </p:ext>
            </p:extLst>
          </p:nvPr>
        </p:nvGraphicFramePr>
        <p:xfrm>
          <a:off x="107504" y="1484784"/>
          <a:ext cx="8936262" cy="4104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795"/>
                <a:gridCol w="1276952"/>
                <a:gridCol w="1276609"/>
                <a:gridCol w="1276609"/>
                <a:gridCol w="2021297"/>
              </a:tblGrid>
              <a:tr h="1172702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Parameter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</a:rPr>
                        <a:t># </a:t>
                      </a:r>
                      <a:r>
                        <a:rPr lang="nl-BE" sz="1700" dirty="0" err="1" smtClean="0">
                          <a:effectLst/>
                        </a:rPr>
                        <a:t>herds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err="1" smtClean="0">
                          <a:effectLst/>
                        </a:rPr>
                        <a:t>Visit</a:t>
                      </a:r>
                      <a:r>
                        <a:rPr lang="nl-BE" sz="1700" dirty="0" smtClean="0">
                          <a:effectLst/>
                        </a:rPr>
                        <a:t> 1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err="1" smtClean="0">
                          <a:effectLst/>
                        </a:rPr>
                        <a:t>Visit</a:t>
                      </a:r>
                      <a:r>
                        <a:rPr lang="nl-BE" sz="1700" dirty="0" smtClean="0">
                          <a:effectLst/>
                        </a:rPr>
                        <a:t> 3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1" dirty="0">
                          <a:effectLst/>
                        </a:rPr>
                        <a:t>% </a:t>
                      </a:r>
                      <a:r>
                        <a:rPr lang="nl-BE" sz="1700" b="1" dirty="0" err="1" smtClean="0">
                          <a:effectLst/>
                        </a:rPr>
                        <a:t>difference</a:t>
                      </a:r>
                      <a:endParaRPr lang="nl-NL" sz="17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0" dirty="0" err="1" smtClean="0">
                          <a:effectLst/>
                        </a:rPr>
                        <a:t>Weaned</a:t>
                      </a:r>
                      <a:r>
                        <a:rPr lang="nl-BE" sz="1700" b="0" dirty="0" smtClean="0">
                          <a:effectLst/>
                        </a:rPr>
                        <a:t> / </a:t>
                      </a:r>
                      <a:r>
                        <a:rPr lang="nl-BE" sz="1700" b="0" dirty="0" err="1" smtClean="0">
                          <a:effectLst/>
                        </a:rPr>
                        <a:t>sow</a:t>
                      </a:r>
                      <a:r>
                        <a:rPr lang="nl-BE" sz="1700" b="0" baseline="0" dirty="0" smtClean="0">
                          <a:effectLst/>
                        </a:rPr>
                        <a:t> / </a:t>
                      </a:r>
                      <a:r>
                        <a:rPr lang="nl-BE" sz="1700" b="0" baseline="0" dirty="0" err="1" smtClean="0">
                          <a:effectLst/>
                        </a:rPr>
                        <a:t>year</a:t>
                      </a:r>
                      <a:endParaRPr lang="nl-NL" sz="17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48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26.5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27.5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400" b="1" dirty="0">
                          <a:solidFill>
                            <a:srgbClr val="00B050"/>
                          </a:solidFill>
                          <a:effectLst/>
                        </a:rPr>
                        <a:t>+</a:t>
                      </a:r>
                      <a:r>
                        <a:rPr lang="nl-BE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3.8%</a:t>
                      </a:r>
                      <a:endParaRPr lang="nl-NL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0" dirty="0" err="1" smtClean="0">
                          <a:effectLst/>
                        </a:rPr>
                        <a:t>Mortality</a:t>
                      </a:r>
                      <a:r>
                        <a:rPr lang="nl-BE" sz="1700" b="0" baseline="0" dirty="0" smtClean="0">
                          <a:effectLst/>
                        </a:rPr>
                        <a:t> </a:t>
                      </a:r>
                      <a:r>
                        <a:rPr lang="nl-BE" sz="1700" b="0" baseline="0" dirty="0" err="1" smtClean="0">
                          <a:effectLst/>
                        </a:rPr>
                        <a:t>till</a:t>
                      </a:r>
                      <a:r>
                        <a:rPr lang="nl-BE" sz="1700" b="0" baseline="0" dirty="0" smtClean="0">
                          <a:effectLst/>
                        </a:rPr>
                        <a:t> </a:t>
                      </a:r>
                      <a:r>
                        <a:rPr lang="nl-BE" sz="1700" b="0" baseline="0" dirty="0" err="1" smtClean="0">
                          <a:effectLst/>
                        </a:rPr>
                        <a:t>weaning</a:t>
                      </a:r>
                      <a:endParaRPr lang="nl-NL" sz="17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12.9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12.6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-2,3%</a:t>
                      </a:r>
                      <a:endParaRPr lang="nl-NL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0" dirty="0" smtClean="0">
                          <a:effectLst/>
                        </a:rPr>
                        <a:t>Feed </a:t>
                      </a:r>
                      <a:r>
                        <a:rPr lang="nl-BE" sz="1700" b="0" dirty="0" err="1" smtClean="0">
                          <a:effectLst/>
                        </a:rPr>
                        <a:t>conversion</a:t>
                      </a:r>
                      <a:r>
                        <a:rPr lang="nl-BE" sz="1700" b="0" dirty="0" smtClean="0">
                          <a:effectLst/>
                        </a:rPr>
                        <a:t> ratio</a:t>
                      </a:r>
                      <a:endParaRPr lang="nl-NL" sz="17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47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</a:rPr>
                        <a:t>2.7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>
                          <a:effectLst/>
                        </a:rPr>
                        <a:t>2.6</a:t>
                      </a:r>
                      <a:endParaRPr lang="nl-NL" sz="17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-5.2%</a:t>
                      </a:r>
                      <a:endParaRPr lang="nl-NL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0" dirty="0" err="1" smtClean="0">
                          <a:effectLst/>
                        </a:rPr>
                        <a:t>Mortality</a:t>
                      </a:r>
                      <a:r>
                        <a:rPr lang="nl-BE" sz="1700" b="0" dirty="0" smtClean="0">
                          <a:effectLst/>
                        </a:rPr>
                        <a:t> </a:t>
                      </a:r>
                      <a:r>
                        <a:rPr lang="nl-BE" sz="1700" b="0" dirty="0" err="1" smtClean="0">
                          <a:effectLst/>
                        </a:rPr>
                        <a:t>finishers</a:t>
                      </a:r>
                      <a:endParaRPr lang="nl-NL" sz="17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36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3.2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2.6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-18.5%</a:t>
                      </a:r>
                      <a:endParaRPr lang="nl-NL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marL="72000" lv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b="0" dirty="0" err="1" smtClean="0">
                          <a:effectLst/>
                        </a:rPr>
                        <a:t>Growth</a:t>
                      </a:r>
                      <a:endParaRPr lang="nl-NL" sz="17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NL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669.3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1700" dirty="0" smtClean="0">
                          <a:effectLst/>
                        </a:rPr>
                        <a:t>675.2</a:t>
                      </a:r>
                      <a:endParaRPr lang="nl-NL" sz="17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nl-BE" sz="2400" b="1" dirty="0" smtClean="0">
                          <a:solidFill>
                            <a:srgbClr val="00B050"/>
                          </a:solidFill>
                          <a:effectLst/>
                        </a:rPr>
                        <a:t>+0.9</a:t>
                      </a:r>
                      <a:r>
                        <a:rPr lang="nl-BE" sz="2400" b="1" dirty="0">
                          <a:solidFill>
                            <a:srgbClr val="00B050"/>
                          </a:solidFill>
                          <a:effectLst/>
                        </a:rPr>
                        <a:t>%</a:t>
                      </a:r>
                      <a:endParaRPr lang="nl-NL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23823" marR="238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6782" y="5949280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Positive evolutions in production parameters</a:t>
            </a:r>
            <a:endParaRPr lang="en-US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24</a:t>
            </a:fld>
            <a:endParaRPr lang="nl-BE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395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itchFamily="34" charset="0"/>
              </a:rPr>
              <a:t>Economically profitable</a:t>
            </a:r>
            <a:endParaRPr lang="nl-BE" sz="3200" b="1" cap="all" dirty="0">
              <a:solidFill>
                <a:srgbClr val="7030A0"/>
              </a:solidFill>
              <a:latin typeface="Helvetica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1098143"/>
            <a:ext cx="5976053" cy="47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985181" y="2157851"/>
            <a:ext cx="3158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Net benefit </a:t>
            </a:r>
          </a:p>
          <a:p>
            <a:endParaRPr lang="nl-NL" sz="2400" b="1" dirty="0" smtClean="0">
              <a:solidFill>
                <a:srgbClr val="7030A0"/>
              </a:solidFill>
            </a:endParaRPr>
          </a:p>
          <a:p>
            <a:r>
              <a:rPr lang="nl-NL" sz="2400" b="1" dirty="0" smtClean="0">
                <a:solidFill>
                  <a:srgbClr val="7030A0"/>
                </a:solidFill>
              </a:rPr>
              <a:t>€ 42,99 per </a:t>
            </a:r>
            <a:r>
              <a:rPr lang="nl-NL" sz="2400" b="1" dirty="0" err="1" smtClean="0">
                <a:solidFill>
                  <a:srgbClr val="7030A0"/>
                </a:solidFill>
              </a:rPr>
              <a:t>sow</a:t>
            </a:r>
            <a:r>
              <a:rPr lang="nl-NL" sz="2400" b="1" dirty="0" smtClean="0">
                <a:solidFill>
                  <a:srgbClr val="7030A0"/>
                </a:solidFill>
              </a:rPr>
              <a:t>/</a:t>
            </a:r>
            <a:r>
              <a:rPr lang="nl-NL" sz="2400" b="1" dirty="0" err="1" smtClean="0">
                <a:solidFill>
                  <a:srgbClr val="7030A0"/>
                </a:solidFill>
              </a:rPr>
              <a:t>year</a:t>
            </a:r>
            <a:endParaRPr lang="nl-NL" sz="2400" b="1" dirty="0" smtClean="0">
              <a:solidFill>
                <a:srgbClr val="7030A0"/>
              </a:solidFill>
            </a:endParaRPr>
          </a:p>
          <a:p>
            <a:endParaRPr lang="nl-NL" sz="2400" b="1" dirty="0">
              <a:solidFill>
                <a:srgbClr val="7030A0"/>
              </a:solidFill>
            </a:endParaRPr>
          </a:p>
          <a:p>
            <a:r>
              <a:rPr lang="nl-NL" sz="2400" b="1" dirty="0">
                <a:solidFill>
                  <a:srgbClr val="7030A0"/>
                </a:solidFill>
              </a:rPr>
              <a:t>€ </a:t>
            </a:r>
            <a:r>
              <a:rPr lang="nl-NL" sz="2400" b="1" dirty="0" smtClean="0">
                <a:solidFill>
                  <a:srgbClr val="7030A0"/>
                </a:solidFill>
              </a:rPr>
              <a:t>2,67 per </a:t>
            </a:r>
            <a:r>
              <a:rPr lang="nl-NL" sz="2400" b="1" dirty="0" err="1" smtClean="0">
                <a:solidFill>
                  <a:srgbClr val="7030A0"/>
                </a:solidFill>
              </a:rPr>
              <a:t>finisher</a:t>
            </a:r>
            <a:r>
              <a:rPr lang="nl-NL" sz="2400" b="1" dirty="0" smtClean="0">
                <a:solidFill>
                  <a:srgbClr val="7030A0"/>
                </a:solidFill>
              </a:rPr>
              <a:t>/</a:t>
            </a:r>
            <a:r>
              <a:rPr lang="nl-NL" sz="2400" b="1" dirty="0" err="1" smtClean="0">
                <a:solidFill>
                  <a:srgbClr val="7030A0"/>
                </a:solidFill>
              </a:rPr>
              <a:t>year</a:t>
            </a:r>
            <a:endParaRPr lang="nl-BE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6361776"/>
            <a:ext cx="4831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 smtClean="0"/>
              <a:t>Rojo</a:t>
            </a:r>
            <a:r>
              <a:rPr lang="nl-NL" i="1" dirty="0" smtClean="0"/>
              <a:t> </a:t>
            </a:r>
            <a:r>
              <a:rPr lang="nl-NL" i="1" dirty="0" err="1" smtClean="0"/>
              <a:t>Gimeno</a:t>
            </a:r>
            <a:r>
              <a:rPr lang="nl-NL" i="1" dirty="0"/>
              <a:t> </a:t>
            </a:r>
            <a:r>
              <a:rPr lang="nl-NL" i="1" dirty="0" smtClean="0"/>
              <a:t>&amp; Postma et al, </a:t>
            </a:r>
            <a:r>
              <a:rPr lang="nl-NL" i="1" dirty="0" err="1" smtClean="0"/>
              <a:t>revision</a:t>
            </a:r>
            <a:r>
              <a:rPr lang="nl-NL" i="1" dirty="0" smtClean="0"/>
              <a:t> </a:t>
            </a:r>
            <a:r>
              <a:rPr lang="nl-NL" i="1" dirty="0" err="1" smtClean="0"/>
              <a:t>submitted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7719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7"/>
          <a:stretch/>
        </p:blipFill>
        <p:spPr>
          <a:xfrm>
            <a:off x="2390598" y="503697"/>
            <a:ext cx="4463734" cy="18502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itle 1"/>
          <p:cNvSpPr>
            <a:spLocks noGrp="1"/>
          </p:cNvSpPr>
          <p:nvPr>
            <p:ph idx="1"/>
          </p:nvPr>
        </p:nvSpPr>
        <p:spPr>
          <a:xfrm>
            <a:off x="679115" y="2900854"/>
            <a:ext cx="7886700" cy="212834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How much can we reduce AM usage in pig farming and at which cost?</a:t>
            </a:r>
            <a:endParaRPr lang="nl-B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—"/>
            </a:pPr>
            <a:r>
              <a:rPr lang="nl-NL" sz="3000" kern="0" dirty="0">
                <a:solidFill>
                  <a:srgbClr val="002060"/>
                </a:solidFill>
              </a:rPr>
              <a:t>Multi country: </a:t>
            </a:r>
            <a:endParaRPr lang="nl-NL" sz="3000" kern="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nl-NL" sz="2600" kern="0" dirty="0" smtClean="0">
                <a:solidFill>
                  <a:srgbClr val="002060"/>
                </a:solidFill>
              </a:rPr>
              <a:t>Belgium</a:t>
            </a:r>
            <a:r>
              <a:rPr lang="nl-NL" sz="2600" kern="0" dirty="0">
                <a:solidFill>
                  <a:srgbClr val="002060"/>
                </a:solidFill>
              </a:rPr>
              <a:t>; France; Germany; </a:t>
            </a:r>
            <a:r>
              <a:rPr lang="nl-NL" sz="2600" kern="0" dirty="0" smtClean="0">
                <a:solidFill>
                  <a:srgbClr val="002060"/>
                </a:solidFill>
              </a:rPr>
              <a:t>Sweden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nl-NL" sz="3000" kern="0" dirty="0" smtClean="0">
                <a:solidFill>
                  <a:srgbClr val="002060"/>
                </a:solidFill>
              </a:rPr>
              <a:t>67 herds</a:t>
            </a:r>
            <a:endParaRPr lang="nl-NL" sz="3000" kern="0" dirty="0">
              <a:solidFill>
                <a:srgbClr val="002060"/>
              </a:solidFill>
            </a:endParaRPr>
          </a:p>
          <a:p>
            <a:pPr>
              <a:buFont typeface="Calibri" panose="020F0502020204030204" pitchFamily="34" charset="0"/>
              <a:buChar char="—"/>
            </a:pPr>
            <a:r>
              <a:rPr lang="nl-NL" sz="3000" kern="0" dirty="0">
                <a:solidFill>
                  <a:srgbClr val="002060"/>
                </a:solidFill>
              </a:rPr>
              <a:t>Interventions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nl-NL" sz="2600" kern="0" dirty="0">
                <a:solidFill>
                  <a:srgbClr val="002060"/>
                </a:solidFill>
              </a:rPr>
              <a:t>Improved internal / external </a:t>
            </a:r>
            <a:r>
              <a:rPr lang="nl-NL" sz="2600" kern="0" dirty="0" smtClean="0">
                <a:solidFill>
                  <a:srgbClr val="002060"/>
                </a:solidFill>
              </a:rPr>
              <a:t>biosecurity</a:t>
            </a:r>
            <a:endParaRPr lang="nl-NL" sz="2600" kern="0" dirty="0">
              <a:solidFill>
                <a:srgbClr val="002060"/>
              </a:solidFill>
            </a:endParaRPr>
          </a:p>
          <a:p>
            <a:pPr lvl="1">
              <a:buFont typeface="Calibri" panose="020F0502020204030204" pitchFamily="34" charset="0"/>
              <a:buChar char="—"/>
            </a:pPr>
            <a:r>
              <a:rPr lang="nl-NL" sz="2600" kern="0" dirty="0">
                <a:solidFill>
                  <a:srgbClr val="002060"/>
                </a:solidFill>
              </a:rPr>
              <a:t>Vaccination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nl-NL" sz="2600" kern="0" dirty="0">
                <a:solidFill>
                  <a:srgbClr val="002060"/>
                </a:solidFill>
              </a:rPr>
              <a:t>Changes water / feed schemes</a:t>
            </a:r>
          </a:p>
          <a:p>
            <a:pPr lvl="1">
              <a:buFont typeface="Calibri" panose="020F0502020204030204" pitchFamily="34" charset="0"/>
              <a:buChar char="—"/>
            </a:pPr>
            <a:r>
              <a:rPr lang="nl-NL" sz="2600" kern="0" dirty="0">
                <a:solidFill>
                  <a:srgbClr val="002060"/>
                </a:solidFill>
              </a:rPr>
              <a:t>Herd </a:t>
            </a:r>
            <a:r>
              <a:rPr lang="nl-NL" sz="2600" kern="0" dirty="0" smtClean="0">
                <a:solidFill>
                  <a:srgbClr val="002060"/>
                </a:solidFill>
              </a:rPr>
              <a:t>management</a:t>
            </a:r>
          </a:p>
          <a:p>
            <a:pPr marL="457223" indent="-457200">
              <a:buFont typeface="Calibri" panose="020F0502020204030204" pitchFamily="34" charset="0"/>
              <a:buChar char="—"/>
            </a:pPr>
            <a:r>
              <a:rPr lang="nl-NL" kern="0" dirty="0" smtClean="0">
                <a:solidFill>
                  <a:srgbClr val="002060"/>
                </a:solidFill>
              </a:rPr>
              <a:t>Overall good compliance with the initial plan</a:t>
            </a:r>
            <a:endParaRPr lang="nl-NL" kern="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Intervention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study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34382" y="4481847"/>
            <a:ext cx="2926813" cy="1141425"/>
            <a:chOff x="6388922" y="4488382"/>
            <a:chExt cx="3170714" cy="1141425"/>
          </a:xfrm>
        </p:grpSpPr>
        <p:sp>
          <p:nvSpPr>
            <p:cNvPr id="7" name="Rectangle 6"/>
            <p:cNvSpPr/>
            <p:nvPr/>
          </p:nvSpPr>
          <p:spPr>
            <a:xfrm>
              <a:off x="6388922" y="4524498"/>
              <a:ext cx="617517" cy="2968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8923" y="5021282"/>
              <a:ext cx="617517" cy="2968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48944" y="4488382"/>
              <a:ext cx="2410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smtClean="0"/>
                <a:t>TI</a:t>
              </a:r>
              <a:r>
                <a:rPr lang="de-CH" sz="1600" baseline="-25000" dirty="0" smtClean="0"/>
                <a:t>200d</a:t>
              </a:r>
              <a:r>
                <a:rPr lang="de-CH" sz="1600" dirty="0" smtClean="0"/>
                <a:t> before intervention</a:t>
              </a:r>
              <a:endParaRPr lang="de-CH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8944" y="5045032"/>
              <a:ext cx="2410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600" dirty="0" smtClean="0"/>
                <a:t>TI</a:t>
              </a:r>
              <a:r>
                <a:rPr lang="de-CH" sz="1600" baseline="-25000" dirty="0" smtClean="0"/>
                <a:t>200d</a:t>
              </a:r>
              <a:r>
                <a:rPr lang="de-CH" sz="1600" dirty="0" smtClean="0"/>
                <a:t> after intervention</a:t>
              </a:r>
              <a:endParaRPr lang="de-CH" sz="1600" dirty="0"/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18402"/>
          <a:stretch/>
        </p:blipFill>
        <p:spPr bwMode="auto">
          <a:xfrm>
            <a:off x="405265" y="1405567"/>
            <a:ext cx="4785103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7982749" y="2924944"/>
            <a:ext cx="261659" cy="44805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8244408" y="2987660"/>
            <a:ext cx="97964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nl-NL" b="1" dirty="0" smtClean="0">
                <a:solidFill>
                  <a:srgbClr val="FF0000"/>
                </a:solidFill>
              </a:rPr>
              <a:t>-35.2%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584" y="2401997"/>
            <a:ext cx="3470816" cy="162918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Across the 4 countries</a:t>
            </a:r>
          </a:p>
          <a:p>
            <a:r>
              <a:rPr lang="en-US" sz="2000" dirty="0" smtClean="0"/>
              <a:t>Median TI</a:t>
            </a:r>
            <a:r>
              <a:rPr lang="en-US" sz="2000" baseline="-25000" dirty="0" smtClean="0"/>
              <a:t>200d</a:t>
            </a:r>
            <a:r>
              <a:rPr lang="en-US" sz="2000" dirty="0" smtClean="0"/>
              <a:t> </a:t>
            </a:r>
            <a:r>
              <a:rPr lang="en-US" sz="2000" dirty="0"/>
              <a:t>before: </a:t>
            </a:r>
            <a:r>
              <a:rPr lang="en-US" sz="2000" dirty="0" smtClean="0"/>
              <a:t>247.3</a:t>
            </a:r>
            <a:endParaRPr lang="en-US" sz="2000" dirty="0"/>
          </a:p>
          <a:p>
            <a:r>
              <a:rPr lang="en-US" sz="2000" dirty="0" smtClean="0"/>
              <a:t>Median TI</a:t>
            </a:r>
            <a:r>
              <a:rPr lang="en-US" sz="2000" baseline="-25000" dirty="0" smtClean="0"/>
              <a:t>200d</a:t>
            </a:r>
            <a:r>
              <a:rPr lang="en-US" sz="2000" dirty="0" smtClean="0"/>
              <a:t> </a:t>
            </a:r>
            <a:r>
              <a:rPr lang="en-US" sz="2000" dirty="0"/>
              <a:t>after: </a:t>
            </a:r>
            <a:r>
              <a:rPr lang="en-US" sz="2000" dirty="0" smtClean="0"/>
              <a:t>160.2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P &lt; </a:t>
            </a:r>
            <a:r>
              <a:rPr lang="fr-FR" sz="2000" dirty="0"/>
              <a:t>0.001 ***</a:t>
            </a:r>
          </a:p>
          <a:p>
            <a:endParaRPr lang="de-CH" dirty="0"/>
          </a:p>
        </p:txBody>
      </p:sp>
      <p:sp>
        <p:nvSpPr>
          <p:cNvPr id="17" name="TextBox 16"/>
          <p:cNvSpPr txBox="1"/>
          <p:nvPr/>
        </p:nvSpPr>
        <p:spPr>
          <a:xfrm>
            <a:off x="2620108" y="6361583"/>
            <a:ext cx="2778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i="1" dirty="0" smtClean="0"/>
              <a:t>Lösken et al., in prep</a:t>
            </a:r>
            <a:endParaRPr lang="de-CH" sz="1400" i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AMU </a:t>
            </a:r>
            <a:r>
              <a:rPr lang="nl-NL" dirty="0" err="1" smtClean="0">
                <a:solidFill>
                  <a:schemeClr val="bg1"/>
                </a:solidFill>
              </a:rPr>
              <a:t>before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after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intervention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392" y="3522412"/>
            <a:ext cx="69210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Farm technical performances before and after intervention</a:t>
            </a:r>
            <a:br>
              <a:rPr lang="en-US" dirty="0"/>
            </a:br>
            <a:endParaRPr lang="de-CH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6140872"/>
              </p:ext>
            </p:extLst>
          </p:nvPr>
        </p:nvGraphicFramePr>
        <p:xfrm>
          <a:off x="457200" y="1556912"/>
          <a:ext cx="8229600" cy="3644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95"/>
                <a:gridCol w="1773575"/>
                <a:gridCol w="1773575"/>
                <a:gridCol w="1262955"/>
              </a:tblGrid>
              <a:tr h="6124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 intervention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intervention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value*</a:t>
                      </a:r>
                      <a:endParaRPr lang="fr-FR" dirty="0"/>
                    </a:p>
                  </a:txBody>
                  <a:tcPr marL="84406" marR="84406" anchor="ctr"/>
                </a:tc>
              </a:tr>
              <a:tr h="61241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litters per sow</a:t>
                      </a:r>
                      <a:r>
                        <a:rPr lang="en-US" baseline="0" dirty="0" smtClean="0"/>
                        <a:t> per year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0.115</a:t>
                      </a:r>
                      <a:endParaRPr lang="fr-FR" dirty="0"/>
                    </a:p>
                  </a:txBody>
                  <a:tcPr marL="84406" marR="84406" anchor="ctr"/>
                </a:tc>
              </a:tr>
              <a:tr h="612413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weaned piglets per sow and per year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27.5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fr-FR" dirty="0"/>
                    </a:p>
                  </a:txBody>
                  <a:tcPr marL="84406" marR="84406" anchor="ctr"/>
                </a:tc>
              </a:tr>
              <a:tr h="58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Mortality</a:t>
                      </a:r>
                      <a:r>
                        <a:rPr lang="en-US" baseline="0" dirty="0" smtClean="0"/>
                        <a:t> in suckling pigs</a:t>
                      </a:r>
                      <a:endParaRPr lang="fr-FR" dirty="0" smtClean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13.4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14.0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0.109</a:t>
                      </a:r>
                      <a:endParaRPr lang="fr-FR" dirty="0"/>
                    </a:p>
                  </a:txBody>
                  <a:tcPr marL="84406" marR="84406" anchor="ctr"/>
                </a:tc>
              </a:tr>
              <a:tr h="584016"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 in </a:t>
                      </a:r>
                      <a:r>
                        <a:rPr lang="en-US" dirty="0" err="1" smtClean="0"/>
                        <a:t>weaners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0.820</a:t>
                      </a:r>
                      <a:endParaRPr lang="fr-FR" dirty="0"/>
                    </a:p>
                  </a:txBody>
                  <a:tcPr marL="84406" marR="84406" anchor="ctr"/>
                </a:tc>
              </a:tr>
              <a:tr h="584016">
                <a:tc>
                  <a:txBody>
                    <a:bodyPr/>
                    <a:lstStyle/>
                    <a:p>
                      <a:r>
                        <a:rPr lang="en-US" dirty="0" smtClean="0"/>
                        <a:t>Mortality i</a:t>
                      </a:r>
                      <a:r>
                        <a:rPr lang="en-US" baseline="0" dirty="0" smtClean="0"/>
                        <a:t>n fatteners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fr-FR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0.583</a:t>
                      </a:r>
                      <a:endParaRPr lang="fr-FR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225425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*Significance of the paired t-test</a:t>
            </a:r>
            <a:endParaRPr lang="fr-FR" sz="1600" i="1" dirty="0"/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827583" y="5772397"/>
            <a:ext cx="7992889" cy="89696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A205D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0A205D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A205D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A205D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rgbClr val="0A205D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—"/>
            </a:pPr>
            <a:r>
              <a:rPr lang="de-CH" sz="2000" dirty="0" smtClean="0"/>
              <a:t>No impact on mortality</a:t>
            </a:r>
          </a:p>
          <a:p>
            <a:pPr>
              <a:buFont typeface="Calibri" panose="020F0502020204030204" pitchFamily="34" charset="0"/>
              <a:buChar char="—"/>
            </a:pPr>
            <a:r>
              <a:rPr lang="de-CH" sz="2000" dirty="0" smtClean="0"/>
              <a:t>Slight increase of the number of weaned piglets per sow and per year</a:t>
            </a:r>
            <a:endParaRPr lang="de-CH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95301" y="5599430"/>
            <a:ext cx="299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i="1" dirty="0" smtClean="0"/>
              <a:t>Collineau et al., in prep.</a:t>
            </a:r>
            <a:endParaRPr lang="de-CH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Farm </a:t>
            </a:r>
            <a:r>
              <a:rPr lang="nl-NL" dirty="0" err="1" smtClean="0">
                <a:solidFill>
                  <a:schemeClr val="bg1"/>
                </a:solidFill>
              </a:rPr>
              <a:t>technical</a:t>
            </a:r>
            <a:r>
              <a:rPr lang="nl-NL" dirty="0" smtClean="0">
                <a:solidFill>
                  <a:schemeClr val="bg1"/>
                </a:solidFill>
              </a:rPr>
              <a:t> performances </a:t>
            </a:r>
            <a:r>
              <a:rPr lang="nl-NL" dirty="0" err="1" smtClean="0">
                <a:solidFill>
                  <a:schemeClr val="bg1"/>
                </a:solidFill>
              </a:rPr>
              <a:t>before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after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interventions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Take home </a:t>
            </a:r>
            <a:r>
              <a:rPr lang="nl-NL" dirty="0" err="1" smtClean="0">
                <a:solidFill>
                  <a:schemeClr val="bg1"/>
                </a:solidFill>
              </a:rPr>
              <a:t>message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002060"/>
                </a:solidFill>
              </a:rPr>
              <a:t>Room </a:t>
            </a:r>
            <a:r>
              <a:rPr lang="nl-NL" b="1" dirty="0" err="1" smtClean="0">
                <a:solidFill>
                  <a:srgbClr val="002060"/>
                </a:solidFill>
              </a:rPr>
              <a:t>for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improvement</a:t>
            </a:r>
            <a:r>
              <a:rPr lang="nl-NL" b="1" dirty="0" smtClean="0">
                <a:solidFill>
                  <a:srgbClr val="002060"/>
                </a:solidFill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</a:rPr>
              <a:t>Biosecurity</a:t>
            </a:r>
            <a:r>
              <a:rPr lang="nl-NL" b="1" dirty="0" smtClean="0">
                <a:solidFill>
                  <a:srgbClr val="002060"/>
                </a:solidFill>
              </a:rPr>
              <a:t> &amp; AMU</a:t>
            </a:r>
          </a:p>
          <a:p>
            <a:pPr marL="0" indent="0">
              <a:buNone/>
            </a:pPr>
            <a:endParaRPr lang="nl-NL" sz="1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b="1" dirty="0" err="1" smtClean="0">
                <a:solidFill>
                  <a:srgbClr val="00B050"/>
                </a:solidFill>
              </a:rPr>
              <a:t>Better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</a:rPr>
              <a:t>biosecurity</a:t>
            </a:r>
            <a:r>
              <a:rPr lang="nl-NL" b="1" dirty="0" smtClean="0">
                <a:solidFill>
                  <a:srgbClr val="00B050"/>
                </a:solidFill>
              </a:rPr>
              <a:t> 	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	more 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piglets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weaned</a:t>
            </a:r>
            <a:endParaRPr lang="nl-NL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Better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biosecurity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	 	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lower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AMU</a:t>
            </a:r>
          </a:p>
          <a:p>
            <a:pPr marL="0" indent="0">
              <a:buNone/>
            </a:pP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Higher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weaning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age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	 	</a:t>
            </a:r>
            <a:r>
              <a:rPr lang="nl-NL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lower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AMU</a:t>
            </a:r>
          </a:p>
          <a:p>
            <a:pPr marL="0" indent="0">
              <a:buNone/>
            </a:pPr>
            <a:endParaRPr lang="nl-NL" sz="2000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Reduction</a:t>
            </a:r>
            <a:r>
              <a:rPr lang="nl-NL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AMU </a:t>
            </a:r>
            <a:r>
              <a:rPr lang="nl-NL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possible</a:t>
            </a:r>
            <a:endParaRPr lang="nl-NL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4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64150"/>
            <a:ext cx="825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Tools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to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improve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animal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health &amp;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productivity</a:t>
            </a:r>
            <a:endParaRPr lang="nl-NL" sz="3200" b="1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and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to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minimise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antimicrobial</a:t>
            </a:r>
            <a:r>
              <a:rPr lang="nl-NL" sz="3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nl-NL" sz="3200" b="1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usage</a:t>
            </a:r>
            <a:endParaRPr lang="nl-BE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557733" indent="-214513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85805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20127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54449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4A4A434-8971-4F7C-97E2-16479CAE4D7E}" type="slidenum">
              <a:rPr lang="en-US" sz="1400">
                <a:solidFill>
                  <a:srgbClr val="898989"/>
                </a:solidFill>
              </a:rPr>
              <a:pPr eaLnBrk="1" hangingPunct="1"/>
              <a:t>3</a:t>
            </a:fld>
            <a:endParaRPr lang="en-US" sz="1400">
              <a:solidFill>
                <a:srgbClr val="898989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37196" y="337786"/>
            <a:ext cx="84832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kern="0" cap="all" dirty="0" err="1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Use</a:t>
            </a:r>
            <a:r>
              <a:rPr lang="nl-NL" sz="2800" b="1" kern="0" cap="all" dirty="0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 of </a:t>
            </a:r>
            <a:r>
              <a:rPr lang="nl-NL" sz="2800" b="1" kern="0" cap="all" dirty="0" err="1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antimicrobials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348" y="1924409"/>
            <a:ext cx="9194084" cy="4312903"/>
            <a:chOff x="-2348" y="1924409"/>
            <a:chExt cx="9194084" cy="3448807"/>
          </a:xfrm>
        </p:grpSpPr>
        <p:pic>
          <p:nvPicPr>
            <p:cNvPr id="8" name="Chart 1" descr="image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48" y="1924409"/>
              <a:ext cx="9143634" cy="34488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71456" y="5003884"/>
              <a:ext cx="25202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ESVAC 2015 (data 2013)</a:t>
              </a:r>
              <a:endParaRPr lang="nl-BE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483768" y="2852936"/>
            <a:ext cx="432048" cy="25202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l 10"/>
          <p:cNvSpPr/>
          <p:nvPr/>
        </p:nvSpPr>
        <p:spPr>
          <a:xfrm>
            <a:off x="5652120" y="2852936"/>
            <a:ext cx="432048" cy="25202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42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4056" y="3933056"/>
            <a:ext cx="8892480" cy="4021907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Supervising: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Katharina </a:t>
            </a:r>
            <a:r>
              <a:rPr lang="en-US" sz="1600" b="1" dirty="0" err="1" smtClean="0">
                <a:solidFill>
                  <a:srgbClr val="002060"/>
                </a:solidFill>
              </a:rPr>
              <a:t>Stärk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Elisabeth </a:t>
            </a:r>
            <a:r>
              <a:rPr lang="en-US" sz="1600" b="1" dirty="0" err="1" smtClean="0">
                <a:solidFill>
                  <a:srgbClr val="002060"/>
                </a:solidFill>
              </a:rPr>
              <a:t>grosse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Beilage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Dr. Catherine Belloc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</a:t>
            </a:r>
            <a:r>
              <a:rPr lang="en-US" sz="1600" b="1" dirty="0" err="1" smtClean="0">
                <a:solidFill>
                  <a:srgbClr val="002060"/>
                </a:solidFill>
              </a:rPr>
              <a:t>Jeroen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Dewulf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Ulf </a:t>
            </a:r>
            <a:r>
              <a:rPr lang="en-US" sz="1600" b="1" dirty="0" err="1" smtClean="0">
                <a:solidFill>
                  <a:srgbClr val="002060"/>
                </a:solidFill>
              </a:rPr>
              <a:t>Emanuelson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Christian A. </a:t>
            </a:r>
            <a:r>
              <a:rPr lang="en-US" sz="1600" b="1" dirty="0" err="1" smtClean="0">
                <a:solidFill>
                  <a:srgbClr val="002060"/>
                </a:solidFill>
              </a:rPr>
              <a:t>Körk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Executing:		    	          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Annette </a:t>
            </a:r>
            <a:r>
              <a:rPr lang="en-US" sz="1600" b="1" dirty="0" err="1" smtClean="0">
                <a:solidFill>
                  <a:srgbClr val="002060"/>
                </a:solidFill>
              </a:rPr>
              <a:t>Backhans</a:t>
            </a:r>
            <a:r>
              <a:rPr lang="en-US" sz="1600" b="1" dirty="0" smtClean="0">
                <a:solidFill>
                  <a:srgbClr val="002060"/>
                </a:solidFill>
              </a:rPr>
              <a:t>, DVM, PhD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Lucie </a:t>
            </a:r>
            <a:r>
              <a:rPr lang="en-US" sz="1600" b="1" dirty="0" err="1" smtClean="0">
                <a:solidFill>
                  <a:srgbClr val="002060"/>
                </a:solidFill>
              </a:rPr>
              <a:t>Collineau</a:t>
            </a:r>
            <a:r>
              <a:rPr lang="en-US" sz="1600" b="1" dirty="0" smtClean="0">
                <a:solidFill>
                  <a:srgbClr val="002060"/>
                </a:solidFill>
              </a:rPr>
              <a:t>, DVM, MSc</a:t>
            </a: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002060"/>
                </a:solidFill>
              </a:rPr>
              <a:t>Svenja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Lösken</a:t>
            </a:r>
            <a:r>
              <a:rPr lang="en-US" sz="1600" b="1" dirty="0" smtClean="0">
                <a:solidFill>
                  <a:srgbClr val="002060"/>
                </a:solidFill>
              </a:rPr>
              <a:t>, DVM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Elisabeth O. Nielsen, DVM, PhD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Merel Postma, DVM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Marie </a:t>
            </a:r>
            <a:r>
              <a:rPr lang="en-US" sz="1600" b="1" dirty="0" err="1" smtClean="0">
                <a:solidFill>
                  <a:srgbClr val="002060"/>
                </a:solidFill>
              </a:rPr>
              <a:t>Sjölund</a:t>
            </a:r>
            <a:r>
              <a:rPr lang="en-US" sz="1600" b="1" dirty="0" smtClean="0">
                <a:solidFill>
                  <a:srgbClr val="002060"/>
                </a:solidFill>
              </a:rPr>
              <a:t>, DVM, PhD</a:t>
            </a:r>
          </a:p>
          <a:p>
            <a:pPr marL="0" indent="0">
              <a:buNone/>
            </a:pPr>
            <a:r>
              <a:rPr lang="en-US" sz="1600" b="1" dirty="0" err="1" smtClean="0">
                <a:solidFill>
                  <a:srgbClr val="002060"/>
                </a:solidFill>
              </a:rPr>
              <a:t>Vivianne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Visschers</a:t>
            </a:r>
            <a:r>
              <a:rPr lang="en-US" sz="1600" b="1" dirty="0" smtClean="0">
                <a:solidFill>
                  <a:srgbClr val="002060"/>
                </a:solidFill>
              </a:rPr>
              <a:t>, MSc, PhD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Supporting: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Prof. Dr. Ann Lindberg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Hugo </a:t>
            </a:r>
            <a:r>
              <a:rPr lang="en-US" sz="1600" b="1" dirty="0" err="1" smtClean="0">
                <a:solidFill>
                  <a:srgbClr val="002060"/>
                </a:solidFill>
              </a:rPr>
              <a:t>Seemer</a:t>
            </a:r>
            <a:r>
              <a:rPr lang="en-US" sz="1600" b="1" dirty="0" smtClean="0">
                <a:solidFill>
                  <a:srgbClr val="002060"/>
                </a:solidFill>
              </a:rPr>
              <a:t>, DVM, PhD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Petra Maas, DVM, PhD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2DF7-32FF-4B8F-9B5A-DEAFF944DC2D}" type="datetime1">
              <a:rPr lang="en-US" smtClean="0"/>
              <a:t>4/11/2016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116C-80C7-407E-84C0-5C3972B8ECA8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790056"/>
            <a:ext cx="8229600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MINAPIG consortium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00028"/>
            <a:ext cx="914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>
                <a:solidFill>
                  <a:srgbClr val="00B050"/>
                </a:solidFill>
              </a:rPr>
              <a:t>MINAPIG consortium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002060"/>
                </a:solidFill>
              </a:rPr>
              <a:t>www.minapig.eu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73216"/>
            <a:ext cx="1818502" cy="864096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  <a:alpha val="35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REB AB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45997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Supervising: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Prof. Dr.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Jeroen</a:t>
            </a:r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Dewulf</a:t>
            </a:r>
            <a:endParaRPr lang="en-US" sz="1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Prof. Dr.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Dominiek</a:t>
            </a:r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Maes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4376" y="14580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Executing: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Merel Postma, DVM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With help from: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Wannes Vanderhaeghen, MSc, PhD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Philippe </a:t>
            </a:r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Gelaude</a:t>
            </a:r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DVM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144628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Acknowledged: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Farmers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Herd veterinarians</a:t>
            </a:r>
          </a:p>
          <a:p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Herd advisors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31</a:t>
            </a:fld>
            <a:endParaRPr lang="nl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8" t="22875" r="19518" b="28032"/>
          <a:stretch/>
        </p:blipFill>
        <p:spPr bwMode="auto">
          <a:xfrm>
            <a:off x="1403648" y="703172"/>
            <a:ext cx="6490724" cy="4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523" y="5352220"/>
            <a:ext cx="8568952" cy="2061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 www.Biocheck.UGent.be                      www.ABcheck.UGent.be</a:t>
            </a:r>
            <a:endParaRPr lang="nl-BE" sz="2600" dirty="0"/>
          </a:p>
        </p:txBody>
      </p:sp>
      <p:sp>
        <p:nvSpPr>
          <p:cNvPr id="2" name="Rectangle 1"/>
          <p:cNvSpPr/>
          <p:nvPr/>
        </p:nvSpPr>
        <p:spPr>
          <a:xfrm>
            <a:off x="2831138" y="260648"/>
            <a:ext cx="3481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Merel.Postma@UGent.be</a:t>
            </a:r>
          </a:p>
        </p:txBody>
      </p:sp>
      <p:pic>
        <p:nvPicPr>
          <p:cNvPr id="6" name="Picture 1" descr="Description: cid:image002.png@01CBB27D.3A4D1F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5778073"/>
            <a:ext cx="3456384" cy="91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ep 16"/>
          <p:cNvGrpSpPr/>
          <p:nvPr/>
        </p:nvGrpSpPr>
        <p:grpSpPr>
          <a:xfrm>
            <a:off x="5436096" y="5803619"/>
            <a:ext cx="3456000" cy="937749"/>
            <a:chOff x="295275" y="8309791"/>
            <a:chExt cx="6238875" cy="1475920"/>
          </a:xfrm>
        </p:grpSpPr>
        <p:pic>
          <p:nvPicPr>
            <p:cNvPr id="8" name="Afbeelding 17" descr="Figuur bacterie 2 cop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2529" y="8665142"/>
              <a:ext cx="1133744" cy="75535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95275" y="8309791"/>
              <a:ext cx="6238875" cy="1475920"/>
              <a:chOff x="295275" y="8328788"/>
              <a:chExt cx="6238875" cy="1475920"/>
            </a:xfrm>
          </p:grpSpPr>
          <p:pic>
            <p:nvPicPr>
              <p:cNvPr id="11" name="Picture 5" descr="U:\Rund\Romantische sfeerbeelden\Ardennen2009 05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55" t="24036" r="22855" b="11555"/>
              <a:stretch/>
            </p:blipFill>
            <p:spPr bwMode="auto">
              <a:xfrm>
                <a:off x="295275" y="8693390"/>
                <a:ext cx="1074898" cy="725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7" descr="DSCF1101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438830" y="8615798"/>
                <a:ext cx="1095319" cy="821490"/>
              </a:xfrm>
              <a:prstGeom prst="rect">
                <a:avLst/>
              </a:prstGeom>
            </p:spPr>
          </p:pic>
          <p:pic>
            <p:nvPicPr>
              <p:cNvPr id="13" name="Picture 6" descr="PA133301 (Large)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2415056" y="8631446"/>
                <a:ext cx="1089593" cy="817195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</p:pic>
          <p:pic>
            <p:nvPicPr>
              <p:cNvPr id="14" name="Picture 20" descr="achterflap1.JPG"/>
              <p:cNvPicPr>
                <a:picLocks noChangeAspect="1"/>
              </p:cNvPicPr>
              <p:nvPr/>
            </p:nvPicPr>
            <p:blipFill>
              <a:blip r:embed="rId8" cstate="print"/>
              <a:srcRect t="7882" b="5420"/>
              <a:stretch>
                <a:fillRect/>
              </a:stretch>
            </p:blipFill>
            <p:spPr>
              <a:xfrm>
                <a:off x="3435931" y="8700038"/>
                <a:ext cx="1078194" cy="70115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95275" y="8328788"/>
                <a:ext cx="6238875" cy="363306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900" b="1" dirty="0" err="1" smtClean="0">
                    <a:solidFill>
                      <a:schemeClr val="bg1"/>
                    </a:solidFill>
                  </a:rPr>
                  <a:t>ABcheck</a:t>
                </a:r>
                <a:r>
                  <a:rPr lang="nl-BE" sz="900" b="1" dirty="0">
                    <a:solidFill>
                      <a:schemeClr val="bg1"/>
                    </a:solidFill>
                  </a:rPr>
                  <a:t>:</a:t>
                </a:r>
                <a:r>
                  <a:rPr lang="nl-BE" sz="9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nl-BE" sz="800" dirty="0" smtClean="0">
                    <a:solidFill>
                      <a:schemeClr val="bg1"/>
                    </a:solidFill>
                  </a:rPr>
                  <a:t>Check, </a:t>
                </a:r>
                <a:r>
                  <a:rPr lang="nl-BE" sz="800" dirty="0" err="1" smtClean="0">
                    <a:solidFill>
                      <a:schemeClr val="bg1"/>
                    </a:solidFill>
                  </a:rPr>
                  <a:t>improve</a:t>
                </a:r>
                <a:r>
                  <a:rPr lang="nl-BE" sz="800" dirty="0">
                    <a:solidFill>
                      <a:schemeClr val="bg1"/>
                    </a:solidFill>
                  </a:rPr>
                  <a:t> </a:t>
                </a:r>
                <a:r>
                  <a:rPr lang="nl-BE" sz="8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nl-BE" sz="800" dirty="0" err="1" smtClean="0">
                    <a:solidFill>
                      <a:schemeClr val="bg1"/>
                    </a:solidFill>
                  </a:rPr>
                  <a:t>reduce</a:t>
                </a:r>
                <a:r>
                  <a:rPr lang="nl-BE" sz="800" dirty="0" smtClean="0">
                    <a:solidFill>
                      <a:schemeClr val="bg1"/>
                    </a:solidFill>
                  </a:rPr>
                  <a:t>!</a:t>
                </a:r>
                <a:endParaRPr lang="nl-BE" sz="8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852" y="8667628"/>
                <a:ext cx="940826" cy="7290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5275" y="9392961"/>
                <a:ext cx="6238875" cy="4117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050" b="1" dirty="0" smtClean="0">
                    <a:solidFill>
                      <a:schemeClr val="bg1"/>
                    </a:solidFill>
                  </a:rPr>
                  <a:t>www.ABcheck.ugent.be</a:t>
                </a:r>
                <a:endParaRPr lang="nl-BE" sz="1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64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9476"/>
            <a:ext cx="77724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Results</a:t>
            </a:r>
            <a:r>
              <a:rPr lang="nl-NL" dirty="0" smtClean="0">
                <a:solidFill>
                  <a:schemeClr val="bg1"/>
                </a:solidFill>
              </a:rPr>
              <a:t>: AMU</a:t>
            </a:r>
            <a:endParaRPr lang="nl-BE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46698"/>
              </p:ext>
            </p:extLst>
          </p:nvPr>
        </p:nvGraphicFramePr>
        <p:xfrm>
          <a:off x="611560" y="1268760"/>
          <a:ext cx="7848875" cy="5475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775"/>
                <a:gridCol w="1569775"/>
                <a:gridCol w="1569775"/>
                <a:gridCol w="1569775"/>
                <a:gridCol w="1569775"/>
              </a:tblGrid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Country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</a:tr>
              <a:tr h="172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Antimicrobial</a:t>
                      </a:r>
                      <a:r>
                        <a:rPr lang="nl-BE" sz="1100" spc="-5" dirty="0">
                          <a:solidFill>
                            <a:schemeClr val="tx1"/>
                          </a:solidFill>
                          <a:effectLst/>
                        </a:rPr>
                        <a:t> class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Belgium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France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Germany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Sweden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b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solidFill>
                            <a:schemeClr val="tx1"/>
                          </a:solidFill>
                          <a:effectLst/>
                        </a:rPr>
                        <a:t>Aminoglycosides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7.9%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en-US" sz="1100" spc="-5">
                          <a:effectLst/>
                        </a:rPr>
                        <a:t>1.2%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0.2%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101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6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6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6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6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6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2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Aminopenicillins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37.7%</a:t>
                      </a:r>
                      <a:r>
                        <a:rPr lang="nl-BE" sz="1600" spc="-5" baseline="30000">
                          <a:effectLst/>
                        </a:rPr>
                        <a:t>1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15.7%</a:t>
                      </a:r>
                      <a:r>
                        <a:rPr lang="nl-BE" sz="1600" spc="-5" baseline="30000">
                          <a:effectLst/>
                        </a:rPr>
                        <a:t>3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35.7%</a:t>
                      </a:r>
                      <a:r>
                        <a:rPr lang="nl-BE" sz="1600" spc="-5" baseline="30000">
                          <a:effectLst/>
                        </a:rPr>
                        <a:t>1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6.2%</a:t>
                      </a:r>
                      <a:r>
                        <a:rPr lang="nl-BE" sz="1600" spc="-5" baseline="30000">
                          <a:effectLst/>
                        </a:rPr>
                        <a:t>4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Amphenicols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23265" algn="l"/>
                        </a:tabLst>
                      </a:pPr>
                      <a:r>
                        <a:rPr lang="nl-BE" sz="1100" spc="-5">
                          <a:effectLst/>
                        </a:rPr>
                        <a:t>0.1%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0.5%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˂0.0%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2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Benzylpenicillin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0.4%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61.2%</a:t>
                      </a:r>
                      <a:r>
                        <a:rPr lang="nl-BE" sz="1600" spc="-5" baseline="30000">
                          <a:effectLst/>
                        </a:rPr>
                        <a:t>1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 baseline="30000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34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>
                          <a:solidFill>
                            <a:schemeClr val="tx1"/>
                          </a:solidFill>
                          <a:effectLst/>
                        </a:rPr>
                        <a:t>Benzylpenicillin in combination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˂0.0%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2.1%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4.6%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0.9%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34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nl-BE" sz="1100" spc="-5" baseline="30000" dirty="0">
                          <a:solidFill>
                            <a:schemeClr val="tx1"/>
                          </a:solidFill>
                          <a:effectLst/>
                        </a:rPr>
                        <a:t>rd </a:t>
                      </a:r>
                      <a:r>
                        <a:rPr lang="nl-BE" sz="1100" spc="-5" dirty="0">
                          <a:solidFill>
                            <a:schemeClr val="tx1"/>
                          </a:solidFill>
                          <a:effectLst/>
                        </a:rPr>
                        <a:t>&amp; 4</a:t>
                      </a:r>
                      <a:r>
                        <a:rPr lang="nl-BE" sz="1100" spc="-5" baseline="30000" dirty="0">
                          <a:solidFill>
                            <a:schemeClr val="tx1"/>
                          </a:solidFill>
                          <a:effectLst/>
                        </a:rPr>
                        <a:t>th </a:t>
                      </a: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generation</a:t>
                      </a:r>
                      <a:r>
                        <a:rPr lang="nl-BE" sz="11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Cefalosporins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10.8%</a:t>
                      </a:r>
                      <a:r>
                        <a:rPr lang="nl-BE" sz="1600" spc="-5" baseline="30000">
                          <a:effectLst/>
                        </a:rPr>
                        <a:t>4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1.2%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1.8%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>
                          <a:solidFill>
                            <a:schemeClr val="tx1"/>
                          </a:solidFill>
                          <a:effectLst/>
                        </a:rPr>
                        <a:t>Fluoroquinolones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5.3%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0.4%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1.3%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1.3%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2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>
                          <a:solidFill>
                            <a:schemeClr val="tx1"/>
                          </a:solidFill>
                          <a:effectLst/>
                        </a:rPr>
                        <a:t>Macrolides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14.7%</a:t>
                      </a:r>
                      <a:r>
                        <a:rPr lang="nl-BE" sz="1600" spc="-5" baseline="30000">
                          <a:effectLst/>
                        </a:rPr>
                        <a:t>3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12.6%</a:t>
                      </a:r>
                      <a:r>
                        <a:rPr lang="nl-BE" sz="1600" spc="-5" baseline="30000">
                          <a:effectLst/>
                        </a:rPr>
                        <a:t>4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18.1%</a:t>
                      </a:r>
                      <a:r>
                        <a:rPr lang="nl-BE" sz="1600" spc="-5" baseline="30000">
                          <a:effectLst/>
                        </a:rPr>
                        <a:t>2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9.0%</a:t>
                      </a:r>
                      <a:r>
                        <a:rPr lang="nl-BE" sz="1600" spc="-5" baseline="30000">
                          <a:effectLst/>
                        </a:rPr>
                        <a:t>3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34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Macrolides</a:t>
                      </a:r>
                      <a:r>
                        <a:rPr lang="nl-BE" sz="1100" spc="-5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nl-BE" sz="1100" spc="-5" dirty="0" err="1">
                          <a:solidFill>
                            <a:schemeClr val="tx1"/>
                          </a:solidFill>
                          <a:effectLst/>
                        </a:rPr>
                        <a:t>combination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1.6%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2.9%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0.5%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2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 dirty="0" err="1">
                          <a:solidFill>
                            <a:schemeClr val="tx1"/>
                          </a:solidFill>
                          <a:effectLst/>
                        </a:rPr>
                        <a:t>Polymixins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17.5%</a:t>
                      </a:r>
                      <a:r>
                        <a:rPr lang="nl-BE" sz="1600" spc="-5" baseline="30000">
                          <a:effectLst/>
                        </a:rPr>
                        <a:t>2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30.1%</a:t>
                      </a:r>
                      <a:r>
                        <a:rPr lang="nl-BE" sz="1600" spc="-5" baseline="30000">
                          <a:effectLst/>
                        </a:rPr>
                        <a:t>1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13.6%</a:t>
                      </a:r>
                      <a:r>
                        <a:rPr lang="nl-BE" sz="1600" spc="-5" baseline="30000">
                          <a:effectLst/>
                        </a:rPr>
                        <a:t>4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4.3%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34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</a:rPr>
                        <a:t>Sulfonamides and trimethoprim 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5.1%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8.0%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3.4%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13.1%</a:t>
                      </a:r>
                      <a:r>
                        <a:rPr lang="nl-BE" sz="1600" spc="-5" baseline="30000">
                          <a:effectLst/>
                        </a:rPr>
                        <a:t>2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230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</a:rPr>
                        <a:t>Tetracyclines</a:t>
                      </a:r>
                      <a:endParaRPr lang="nl-BE" sz="1100" spc="-5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6.8%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18.2%</a:t>
                      </a:r>
                      <a:r>
                        <a:rPr lang="nl-BE" sz="1600" spc="-5" baseline="30000">
                          <a:effectLst/>
                        </a:rPr>
                        <a:t>2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17.3%</a:t>
                      </a:r>
                      <a:r>
                        <a:rPr lang="nl-BE" sz="1600" spc="-5" baseline="30000">
                          <a:effectLst/>
                        </a:rPr>
                        <a:t>3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2.9%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 dirty="0" err="1">
                          <a:solidFill>
                            <a:schemeClr val="tx1"/>
                          </a:solidFill>
                          <a:effectLst/>
                        </a:rPr>
                        <a:t>Tiamulin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0.1%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0.5%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1.3%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1.0%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86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spc="-5">
                          <a:effectLst/>
                        </a:rPr>
                        <a:t> 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  <a:tr h="172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spc="-5" dirty="0" err="1">
                          <a:solidFill>
                            <a:schemeClr val="tx1"/>
                          </a:solidFill>
                          <a:effectLst/>
                        </a:rPr>
                        <a:t>Valnemulin</a:t>
                      </a:r>
                      <a:endParaRPr lang="nl-BE" sz="1100" spc="-5" dirty="0">
                        <a:solidFill>
                          <a:schemeClr val="tx1"/>
                        </a:solidFill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0*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>
                          <a:effectLst/>
                        </a:rPr>
                        <a:t>0.1%</a:t>
                      </a:r>
                      <a:endParaRPr lang="nl-BE" sz="1100" spc="-5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spc="-5" dirty="0">
                          <a:effectLst/>
                        </a:rPr>
                        <a:t>0*</a:t>
                      </a:r>
                      <a:endParaRPr lang="nl-BE" sz="1100" spc="-5" dirty="0">
                        <a:effectLst/>
                        <a:latin typeface="Garamond"/>
                        <a:ea typeface="Calibri"/>
                        <a:cs typeface="Times New Roman"/>
                      </a:endParaRPr>
                    </a:p>
                  </a:txBody>
                  <a:tcPr marL="57037" marR="570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14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8336"/>
            <a:ext cx="7772400" cy="1143000"/>
          </a:xfrm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Results</a:t>
            </a:r>
            <a:r>
              <a:rPr lang="nl-NL" dirty="0" smtClean="0">
                <a:solidFill>
                  <a:schemeClr val="bg1"/>
                </a:solidFill>
              </a:rPr>
              <a:t>: AMU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3672409" cy="244856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2620"/>
            <a:ext cx="381642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8" y="4200872"/>
            <a:ext cx="3673044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00872"/>
            <a:ext cx="3816424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5383" y="6444044"/>
            <a:ext cx="258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nl-NL" sz="1800" i="1" dirty="0" err="1" smtClean="0">
                <a:solidFill>
                  <a:prstClr val="black"/>
                </a:solidFill>
                <a:latin typeface="Calibri"/>
                <a:cs typeface="+mn-cs"/>
              </a:rPr>
              <a:t>Sjölund</a:t>
            </a:r>
            <a:r>
              <a:rPr lang="nl-NL" sz="1800" i="1" dirty="0" smtClean="0">
                <a:solidFill>
                  <a:prstClr val="black"/>
                </a:solidFill>
                <a:latin typeface="Calibri"/>
                <a:cs typeface="+mn-cs"/>
              </a:rPr>
              <a:t> et al, </a:t>
            </a:r>
            <a:r>
              <a:rPr lang="nl-NL" sz="1800" i="1" dirty="0" err="1" smtClean="0">
                <a:solidFill>
                  <a:prstClr val="black"/>
                </a:solidFill>
                <a:latin typeface="Calibri"/>
                <a:cs typeface="+mn-cs"/>
              </a:rPr>
              <a:t>submitted</a:t>
            </a:r>
            <a:endParaRPr lang="nl-BE" sz="1800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7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34</a:t>
            </a:fld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487357" cy="560017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“General biosecurity”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Clean &amp; dirty road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Hygiene lock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Quarantine gilts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Between animal categories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Manipulation of piglets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Cleaning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disinfection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Euthanasia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policy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Stocking density</a:t>
            </a:r>
          </a:p>
          <a:p>
            <a:pPr marL="800100" lvl="2" indent="0">
              <a:buClr>
                <a:srgbClr val="800080"/>
              </a:buClr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Water quality</a:t>
            </a:r>
          </a:p>
          <a:p>
            <a:pPr>
              <a:spcBef>
                <a:spcPts val="1200"/>
              </a:spcBef>
            </a:pPr>
            <a:r>
              <a:rPr lang="en-US" sz="4400" dirty="0" smtClean="0"/>
              <a:t>Supplemental vaccination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	E. Coli, PRRS, PCV,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Glässers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395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recommendations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/>
          <a:stretch/>
        </p:blipFill>
        <p:spPr>
          <a:xfrm>
            <a:off x="8256363" y="644220"/>
            <a:ext cx="629298" cy="1290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t="9326" r="26001" b="18943"/>
          <a:stretch/>
        </p:blipFill>
        <p:spPr>
          <a:xfrm>
            <a:off x="7400157" y="5288437"/>
            <a:ext cx="1343804" cy="1170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36" y="4365104"/>
            <a:ext cx="1512167" cy="1134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04" y="3717032"/>
            <a:ext cx="1728192" cy="1296144"/>
          </a:xfrm>
          <a:prstGeom prst="rect">
            <a:avLst/>
          </a:prstGeom>
        </p:spPr>
      </p:pic>
      <p:pic>
        <p:nvPicPr>
          <p:cNvPr id="13" name="Picture 3" descr="C:\Merel\Project Red AB\Veehouders foto's project Red AB\58 ZTC KULeuven\DSCF30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76" y="2221384"/>
            <a:ext cx="1573136" cy="11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743948" y="1091664"/>
            <a:ext cx="1780380" cy="908926"/>
            <a:chOff x="467544" y="1194900"/>
            <a:chExt cx="8030289" cy="55446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8"/>
            <a:stretch/>
          </p:blipFill>
          <p:spPr>
            <a:xfrm>
              <a:off x="467544" y="1194900"/>
              <a:ext cx="8030289" cy="5544616"/>
            </a:xfrm>
            <a:prstGeom prst="rect">
              <a:avLst/>
            </a:prstGeom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797229" y="2169142"/>
              <a:ext cx="2761672" cy="6192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800080"/>
                </a:buClr>
                <a:buNone/>
              </a:pPr>
              <a:r>
                <a:rPr lang="en-US" dirty="0" smtClean="0">
                  <a:solidFill>
                    <a:srgbClr val="00B050"/>
                  </a:solidFill>
                </a:rPr>
                <a:t>Clean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86594" y="4558999"/>
              <a:ext cx="2761670" cy="6192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800080"/>
                </a:buClr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Dirty </a:t>
              </a:r>
            </a:p>
          </p:txBody>
        </p:sp>
      </p:grpSp>
      <p:grpSp>
        <p:nvGrpSpPr>
          <p:cNvPr id="18" name="Group 1"/>
          <p:cNvGrpSpPr>
            <a:grpSpLocks noGrp="1"/>
          </p:cNvGrpSpPr>
          <p:nvPr/>
        </p:nvGrpSpPr>
        <p:grpSpPr>
          <a:xfrm>
            <a:off x="5375763" y="4098405"/>
            <a:ext cx="1787654" cy="847206"/>
            <a:chOff x="870665" y="2051666"/>
            <a:chExt cx="7154774" cy="4111020"/>
          </a:xfrm>
        </p:grpSpPr>
        <p:grpSp>
          <p:nvGrpSpPr>
            <p:cNvPr id="19" name="Group 18"/>
            <p:cNvGrpSpPr/>
            <p:nvPr/>
          </p:nvGrpSpPr>
          <p:grpSpPr>
            <a:xfrm>
              <a:off x="870665" y="2051666"/>
              <a:ext cx="7154774" cy="4111020"/>
              <a:chOff x="832565" y="889616"/>
              <a:chExt cx="7154774" cy="411102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928926" y="1928802"/>
                <a:ext cx="3286148" cy="20717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" dirty="0" smtClean="0">
                    <a:solidFill>
                      <a:schemeClr val="tx1"/>
                    </a:solidFill>
                  </a:rPr>
                  <a:t>Quarantine stable</a:t>
                </a:r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rot="5400000">
                <a:off x="4071934" y="1389682"/>
                <a:ext cx="100013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071934" y="4500570"/>
                <a:ext cx="100013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571736" y="2786058"/>
                <a:ext cx="347666" cy="41910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214546" y="2786058"/>
                <a:ext cx="347666" cy="41910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32565" y="3259722"/>
                <a:ext cx="1752999" cy="56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Hygiene lock</a:t>
                </a:r>
                <a:endParaRPr lang="en-US" sz="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928924" y="1142984"/>
                <a:ext cx="1569591" cy="56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Clean road</a:t>
                </a:r>
                <a:endParaRPr lang="en-US" sz="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86315" y="1142984"/>
                <a:ext cx="1506846" cy="56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 smtClean="0"/>
                  <a:t>Dirty road</a:t>
                </a:r>
                <a:endParaRPr lang="en-US" sz="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87141" y="3381887"/>
                <a:ext cx="1500198" cy="84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err="1" smtClean="0"/>
                  <a:t>Entrace</a:t>
                </a:r>
                <a:r>
                  <a:rPr lang="en-US" sz="600" dirty="0" smtClean="0"/>
                  <a:t> animals</a:t>
                </a:r>
                <a:endParaRPr lang="en-US" sz="600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rot="10800000">
                <a:off x="6215074" y="2998784"/>
                <a:ext cx="1357322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728265" y="2081508"/>
              <a:ext cx="1500198" cy="11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Animals moving out</a:t>
              </a:r>
              <a:endParaRPr lang="en-US" sz="6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1609704" y="3565089"/>
              <a:ext cx="135732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2" descr="about_2d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36" y="1693897"/>
            <a:ext cx="1495727" cy="13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76" y="2660223"/>
            <a:ext cx="1409079" cy="10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35</a:t>
            </a:fld>
            <a:endParaRPr lang="nl-B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487357" cy="5001419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Prudent usage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Correct </a:t>
            </a:r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</a:rPr>
              <a:t>dosage&amp;duration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Correct active substance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Indication/diagnosis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Critically important</a:t>
            </a:r>
          </a:p>
          <a:p>
            <a:pPr>
              <a:spcBef>
                <a:spcPts val="1200"/>
              </a:spcBef>
            </a:pPr>
            <a:r>
              <a:rPr lang="en-US" sz="4400" dirty="0" smtClean="0"/>
              <a:t>Prophylactic </a:t>
            </a:r>
            <a:r>
              <a:rPr lang="en-US" sz="4400" dirty="0" smtClean="0">
                <a:sym typeface="Wingdings" pitchFamily="2" charset="2"/>
              </a:rPr>
              <a:t> curative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Standard group  </a:t>
            </a:r>
          </a:p>
          <a:p>
            <a:pPr marL="457200" lvl="1" indent="0">
              <a:buNone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individual sick pig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W:\My Pictures\Interessante foto's\Big injecti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42" y="980727"/>
            <a:ext cx="1291474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My Pictures\Interessante foto's\Behandelbakje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5829"/>
            <a:ext cx="1519936" cy="1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My Pictures\Interessante foto's\DSCF42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64" y="5515828"/>
            <a:ext cx="1519936" cy="1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My Pictures\Interessante foto's\DSCF42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724" y="3501008"/>
            <a:ext cx="1976383" cy="1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My Pictures\Interessante foto's\Flesje bier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9727" y="1223755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3955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 recommendations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 reduction RED AB project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CF7-2115-4E07-90E4-11C0B120F0AB}" type="slidenum">
              <a:rPr lang="nl-BE" smtClean="0"/>
              <a:t>36</a:t>
            </a:fld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75692" y="627970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7030A0"/>
                </a:solidFill>
              </a:rPr>
              <a:t>-83% </a:t>
            </a:r>
            <a:r>
              <a:rPr lang="nl-NL" sz="2400" b="1" dirty="0" err="1">
                <a:solidFill>
                  <a:srgbClr val="C00000"/>
                </a:solidFill>
              </a:rPr>
              <a:t>reduction</a:t>
            </a:r>
            <a:r>
              <a:rPr lang="nl-NL" sz="2400" b="1" dirty="0">
                <a:solidFill>
                  <a:srgbClr val="C00000"/>
                </a:solidFill>
              </a:rPr>
              <a:t> </a:t>
            </a:r>
            <a:r>
              <a:rPr lang="nl-NL" sz="2400" b="1" dirty="0">
                <a:solidFill>
                  <a:srgbClr val="7030A0"/>
                </a:solidFill>
              </a:rPr>
              <a:t>standard </a:t>
            </a:r>
            <a:r>
              <a:rPr lang="nl-NL" sz="2400" b="1" dirty="0" err="1">
                <a:solidFill>
                  <a:srgbClr val="7030A0"/>
                </a:solidFill>
              </a:rPr>
              <a:t>use</a:t>
            </a:r>
            <a:r>
              <a:rPr lang="nl-NL" sz="2400" b="1" dirty="0">
                <a:solidFill>
                  <a:srgbClr val="7030A0"/>
                </a:solidFill>
              </a:rPr>
              <a:t> </a:t>
            </a:r>
            <a:r>
              <a:rPr lang="nl-NL" sz="2400" b="1" dirty="0" err="1">
                <a:solidFill>
                  <a:srgbClr val="C00000"/>
                </a:solidFill>
              </a:rPr>
              <a:t>ceftiofur</a:t>
            </a:r>
            <a:r>
              <a:rPr lang="nl-NL" sz="2400" b="1" dirty="0">
                <a:solidFill>
                  <a:srgbClr val="C00000"/>
                </a:solidFill>
              </a:rPr>
              <a:t> </a:t>
            </a:r>
            <a:r>
              <a:rPr lang="nl-NL" sz="2400" b="1" dirty="0">
                <a:solidFill>
                  <a:srgbClr val="7030A0"/>
                </a:solidFill>
              </a:rPr>
              <a:t>in </a:t>
            </a:r>
            <a:r>
              <a:rPr lang="nl-NL" sz="2400" b="1" dirty="0" err="1">
                <a:solidFill>
                  <a:srgbClr val="C00000"/>
                </a:solidFill>
              </a:rPr>
              <a:t>piglets</a:t>
            </a:r>
            <a:r>
              <a:rPr lang="nl-NL" sz="2400" b="1" dirty="0">
                <a:solidFill>
                  <a:srgbClr val="7030A0"/>
                </a:solidFill>
              </a:rPr>
              <a:t>!</a:t>
            </a:r>
            <a:endParaRPr lang="nl-BE" sz="2400" b="1" dirty="0">
              <a:solidFill>
                <a:srgbClr val="7030A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23908" r="13870" b="14422"/>
          <a:stretch/>
        </p:blipFill>
        <p:spPr bwMode="auto">
          <a:xfrm>
            <a:off x="75692" y="980728"/>
            <a:ext cx="8932676" cy="48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16416" y="1052736"/>
            <a:ext cx="691952" cy="4680520"/>
          </a:xfrm>
          <a:prstGeom prst="rect">
            <a:avLst/>
          </a:prstGeom>
          <a:solidFill>
            <a:srgbClr val="FF0000">
              <a:alpha val="588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4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557733" indent="-214513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85805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20127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54449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4A4A434-8971-4F7C-97E2-16479CAE4D7E}" type="slidenum">
              <a:rPr lang="en-US" sz="1400">
                <a:solidFill>
                  <a:srgbClr val="898989"/>
                </a:solidFill>
              </a:rPr>
              <a:pPr eaLnBrk="1" hangingPunct="1"/>
              <a:t>4</a:t>
            </a:fld>
            <a:endParaRPr lang="en-US" sz="1400">
              <a:solidFill>
                <a:srgbClr val="898989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363323" y="6165304"/>
            <a:ext cx="2621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Chantziaras et al., 2013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1950"/>
            <a:ext cx="59721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337196" y="337786"/>
            <a:ext cx="848327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kern="0" cap="all" dirty="0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Link </a:t>
            </a:r>
            <a:r>
              <a:rPr lang="nl-NL" sz="2800" b="1" kern="0" cap="all" dirty="0" err="1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usage</a:t>
            </a:r>
            <a:r>
              <a:rPr lang="nl-NL" sz="2800" b="1" kern="0" cap="all" dirty="0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 – </a:t>
            </a:r>
            <a:r>
              <a:rPr lang="nl-NL" sz="2800" b="1" kern="0" cap="all" dirty="0" err="1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resistance</a:t>
            </a:r>
            <a:r>
              <a:rPr lang="nl-NL" sz="2800" b="1" kern="0" cap="all" dirty="0" smtClean="0">
                <a:solidFill>
                  <a:srgbClr val="7030A0"/>
                </a:solidFill>
                <a:latin typeface="Helvetica" pitchFamily="34" charset="0"/>
                <a:ea typeface="+mj-ea"/>
                <a:cs typeface="+mj-cs"/>
              </a:rPr>
              <a:t> country level</a:t>
            </a:r>
            <a:endParaRPr kumimoji="0" lang="en-US" sz="2800" b="1" i="0" u="none" strike="noStrike" kern="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25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23531"/>
          </a:xfrm>
          <a:prstGeom prst="rect">
            <a:avLst/>
          </a:prstGeom>
        </p:spPr>
        <p:txBody>
          <a:bodyPr wrap="square" lIns="68644" tIns="34322" rIns="68644" bIns="34322">
            <a:sp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rgbClr val="7030A0"/>
                </a:solidFill>
                <a:latin typeface="Arial" pitchFamily="34" charset="0"/>
              </a:rPr>
              <a:t>Using less antimicrobials results in </a:t>
            </a:r>
            <a:r>
              <a:rPr lang="en-GB" sz="4400" dirty="0" smtClean="0">
                <a:solidFill>
                  <a:srgbClr val="FF0000"/>
                </a:solidFill>
                <a:latin typeface="Arial" pitchFamily="34" charset="0"/>
              </a:rPr>
              <a:t>less resistance</a:t>
            </a:r>
            <a:endParaRPr lang="nl-BE" sz="36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557733" indent="-214513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85805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20127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1544490" indent="-17161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E4A4A434-8971-4F7C-97E2-16479CAE4D7E}" type="slidenum">
              <a:rPr lang="en-US" sz="1400">
                <a:solidFill>
                  <a:srgbClr val="898989"/>
                </a:solidFill>
              </a:rPr>
              <a:pPr eaLnBrk="1" hangingPunct="1"/>
              <a:t>6</a:t>
            </a:fld>
            <a:endParaRPr lang="en-US" sz="1400">
              <a:solidFill>
                <a:srgbClr val="898989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585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200" b="1" cap="all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Relation with resistance</a:t>
            </a:r>
            <a:endParaRPr lang="nl-BE" sz="3200" b="1" cap="all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85"/>
          <a:stretch/>
        </p:blipFill>
        <p:spPr>
          <a:xfrm>
            <a:off x="827584" y="1052736"/>
            <a:ext cx="7598271" cy="5129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08" y="6164723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Reduction AMU </a:t>
            </a:r>
            <a:r>
              <a:rPr lang="en-US" sz="2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reduction in resistance levels E. coli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20000" y="5085184"/>
            <a:ext cx="1380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MARAN, 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3999" cy="2100640"/>
          </a:xfrm>
          <a:prstGeom prst="rect">
            <a:avLst/>
          </a:prstGeom>
        </p:spPr>
        <p:txBody>
          <a:bodyPr wrap="square" lIns="68644" tIns="34322" rIns="68644" bIns="34322">
            <a:sp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rgbClr val="4328A8"/>
                </a:solidFill>
                <a:latin typeface="Arial" pitchFamily="34" charset="0"/>
              </a:rPr>
              <a:t>In pig production, less antimicrobials may also result in </a:t>
            </a:r>
            <a:r>
              <a:rPr lang="en-GB" sz="4400" dirty="0" smtClean="0">
                <a:solidFill>
                  <a:srgbClr val="FF0000"/>
                </a:solidFill>
                <a:latin typeface="Arial" pitchFamily="34" charset="0"/>
              </a:rPr>
              <a:t>better production</a:t>
            </a:r>
            <a:endParaRPr lang="nl-BE" sz="36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0222" y="3074910"/>
            <a:ext cx="8424936" cy="244827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Associations between biosecurity,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herd </a:t>
            </a:r>
            <a:r>
              <a:rPr lang="en-US" sz="3600" dirty="0">
                <a:solidFill>
                  <a:schemeClr val="bg1"/>
                </a:solidFill>
              </a:rPr>
              <a:t>characteristics, production parameters and antimicrobial usage in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pig </a:t>
            </a:r>
            <a:r>
              <a:rPr lang="en-US" sz="3600" dirty="0">
                <a:solidFill>
                  <a:schemeClr val="bg1"/>
                </a:solidFill>
              </a:rPr>
              <a:t>production in </a:t>
            </a:r>
            <a:r>
              <a:rPr lang="en-US" sz="3600" dirty="0" smtClean="0">
                <a:solidFill>
                  <a:schemeClr val="bg1"/>
                </a:solidFill>
              </a:rPr>
              <a:t>four </a:t>
            </a:r>
            <a:r>
              <a:rPr lang="en-US" sz="3600" dirty="0">
                <a:solidFill>
                  <a:schemeClr val="bg1"/>
                </a:solidFill>
              </a:rPr>
              <a:t>EU countries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7"/>
          <a:stretch/>
        </p:blipFill>
        <p:spPr>
          <a:xfrm>
            <a:off x="2390598" y="424868"/>
            <a:ext cx="4463734" cy="18502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367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Working</a:t>
            </a:r>
            <a:r>
              <a:rPr lang="nl-NL" dirty="0" smtClean="0">
                <a:solidFill>
                  <a:schemeClr val="bg1"/>
                </a:solidFill>
              </a:rPr>
              <a:t> hypothesis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43528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Antimicrobial usage in pig production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is </a:t>
            </a:r>
            <a:r>
              <a:rPr lang="en-US" dirty="0">
                <a:solidFill>
                  <a:srgbClr val="002060"/>
                </a:solidFill>
              </a:rPr>
              <a:t>associated with: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Clr>
                <a:srgbClr val="0A205D"/>
              </a:buClr>
              <a:buFont typeface="Calibri" panose="020F0502020204030204" pitchFamily="34" charset="0"/>
              <a:buChar char="—"/>
            </a:pPr>
            <a:r>
              <a:rPr lang="en-US" dirty="0">
                <a:solidFill>
                  <a:srgbClr val="002060"/>
                </a:solidFill>
              </a:rPr>
              <a:t>The herd biosecurity level</a:t>
            </a:r>
          </a:p>
          <a:p>
            <a:pPr>
              <a:buClr>
                <a:srgbClr val="0A205D"/>
              </a:buClr>
              <a:buFont typeface="Calibri" panose="020F0502020204030204" pitchFamily="34" charset="0"/>
              <a:buChar char="—"/>
            </a:pPr>
            <a:r>
              <a:rPr lang="en-US" dirty="0">
                <a:solidFill>
                  <a:srgbClr val="002060"/>
                </a:solidFill>
              </a:rPr>
              <a:t>The herd characteristics</a:t>
            </a:r>
          </a:p>
          <a:p>
            <a:pPr>
              <a:buClr>
                <a:srgbClr val="0A205D"/>
              </a:buClr>
              <a:buFont typeface="Calibri" panose="020F0502020204030204" pitchFamily="34" charset="0"/>
              <a:buChar char="—"/>
            </a:pPr>
            <a:r>
              <a:rPr lang="en-US" dirty="0">
                <a:solidFill>
                  <a:srgbClr val="002060"/>
                </a:solidFill>
              </a:rPr>
              <a:t>The herd sanitary status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1863</Words>
  <Application>Microsoft Office PowerPoint</Application>
  <PresentationFormat>On-screen Show (4:3)</PresentationFormat>
  <Paragraphs>690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SimSun</vt:lpstr>
      <vt:lpstr>Arial</vt:lpstr>
      <vt:lpstr>Calibri</vt:lpstr>
      <vt:lpstr>Garamond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 with resistance</vt:lpstr>
      <vt:lpstr>PowerPoint Presentation</vt:lpstr>
      <vt:lpstr>Associations between biosecurity,  herd characteristics, production parameters and antimicrobial usage in  pig production in four EU countries</vt:lpstr>
      <vt:lpstr>Working hypothesis</vt:lpstr>
      <vt:lpstr>Study design</vt:lpstr>
      <vt:lpstr>Study design</vt:lpstr>
      <vt:lpstr>Biosecurity in four EU countries</vt:lpstr>
      <vt:lpstr>Associations biosecurity</vt:lpstr>
      <vt:lpstr>Results: AMU</vt:lpstr>
      <vt:lpstr>Associations AMU</vt:lpstr>
      <vt:lpstr>Results: Top farmers</vt:lpstr>
      <vt:lpstr>Results: Top farmers</vt:lpstr>
      <vt:lpstr>Project RED AB</vt:lpstr>
      <vt:lpstr>Project RED AB</vt:lpstr>
      <vt:lpstr>Biosecurity – external  Results after interventions</vt:lpstr>
      <vt:lpstr>PowerPoint Presentation</vt:lpstr>
      <vt:lpstr>AM reduction RED AB project</vt:lpstr>
      <vt:lpstr>Technical data RED AB project</vt:lpstr>
      <vt:lpstr>PowerPoint Presentation</vt:lpstr>
      <vt:lpstr>PowerPoint Presentation</vt:lpstr>
      <vt:lpstr>Intervention study</vt:lpstr>
      <vt:lpstr>AMU before and after intervention</vt:lpstr>
      <vt:lpstr>Farm technical performances before and after intervention </vt:lpstr>
      <vt:lpstr>Take home message</vt:lpstr>
      <vt:lpstr>PowerPoint Presentation</vt:lpstr>
      <vt:lpstr>PowerPoint Presentation</vt:lpstr>
      <vt:lpstr>Results: AMU</vt:lpstr>
      <vt:lpstr>Results: AMU</vt:lpstr>
      <vt:lpstr>PowerPoint Presentation</vt:lpstr>
      <vt:lpstr>PowerPoint Presentation</vt:lpstr>
      <vt:lpstr>AM reduction RED AB project</vt:lpstr>
    </vt:vector>
  </TitlesOfParts>
  <Company>UGent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 opvolgings sheets met blauw paars bovenstukje</dc:title>
  <dc:creator>Merel Postma</dc:creator>
  <dc:description>Introduction</dc:description>
  <cp:lastModifiedBy>Merel Postma</cp:lastModifiedBy>
  <cp:revision>311</cp:revision>
  <dcterms:created xsi:type="dcterms:W3CDTF">2012-05-08T14:55:24Z</dcterms:created>
  <dcterms:modified xsi:type="dcterms:W3CDTF">2016-04-11T09:12:17Z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Voorbeeld opvolgings sheets met blauw paars bovenstukje</vt:lpwstr>
  </property>
  <property fmtid="{D5CDD505-2E9C-101B-9397-08002B2CF9AE}" pid="3" name="SlideDescription">
    <vt:lpwstr>Introduction</vt:lpwstr>
  </property>
</Properties>
</file>