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68" r:id="rId4"/>
    <p:sldId id="269" r:id="rId5"/>
    <p:sldId id="265" r:id="rId6"/>
    <p:sldId id="270" r:id="rId7"/>
    <p:sldId id="262" r:id="rId8"/>
    <p:sldId id="282" r:id="rId9"/>
    <p:sldId id="281" r:id="rId10"/>
    <p:sldId id="283" r:id="rId11"/>
    <p:sldId id="274" r:id="rId12"/>
    <p:sldId id="284" r:id="rId13"/>
    <p:sldId id="275" r:id="rId14"/>
    <p:sldId id="277" r:id="rId15"/>
    <p:sldId id="286" r:id="rId16"/>
    <p:sldId id="272" r:id="rId17"/>
    <p:sldId id="276" r:id="rId18"/>
    <p:sldId id="285" r:id="rId19"/>
    <p:sldId id="278" r:id="rId20"/>
    <p:sldId id="280" r:id="rId21"/>
    <p:sldId id="271" r:id="rId22"/>
    <p:sldId id="287" r:id="rId23"/>
    <p:sldId id="288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5FB640"/>
    <a:srgbClr val="C4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'Question 19'!$M$1:$M$8</c:f>
                <c:numCache>
                  <c:formatCode>General</c:formatCode>
                  <c:ptCount val="8"/>
                  <c:pt idx="0">
                    <c:v>1.3859653151728302</c:v>
                  </c:pt>
                  <c:pt idx="1">
                    <c:v>2.27451967847706</c:v>
                  </c:pt>
                  <c:pt idx="2">
                    <c:v>2.2527196915524739</c:v>
                  </c:pt>
                  <c:pt idx="3">
                    <c:v>2.3200082578302559</c:v>
                  </c:pt>
                  <c:pt idx="4">
                    <c:v>2.6586114428520502</c:v>
                  </c:pt>
                  <c:pt idx="5">
                    <c:v>2.45843172975276</c:v>
                  </c:pt>
                  <c:pt idx="6">
                    <c:v>2.2950062529361364</c:v>
                  </c:pt>
                  <c:pt idx="7">
                    <c:v>1.9659658620337608</c:v>
                  </c:pt>
                </c:numCache>
              </c:numRef>
            </c:plus>
            <c:minus>
              <c:numRef>
                <c:f>'Question 19'!$M$1:$M$8</c:f>
                <c:numCache>
                  <c:formatCode>General</c:formatCode>
                  <c:ptCount val="8"/>
                  <c:pt idx="0">
                    <c:v>1.3859653151728302</c:v>
                  </c:pt>
                  <c:pt idx="1">
                    <c:v>2.27451967847706</c:v>
                  </c:pt>
                  <c:pt idx="2">
                    <c:v>2.2527196915524739</c:v>
                  </c:pt>
                  <c:pt idx="3">
                    <c:v>2.3200082578302559</c:v>
                  </c:pt>
                  <c:pt idx="4">
                    <c:v>2.6586114428520502</c:v>
                  </c:pt>
                  <c:pt idx="5">
                    <c:v>2.45843172975276</c:v>
                  </c:pt>
                  <c:pt idx="6">
                    <c:v>2.2950062529361364</c:v>
                  </c:pt>
                  <c:pt idx="7">
                    <c:v>1.9659658620337608</c:v>
                  </c:pt>
                </c:numCache>
              </c:numRef>
            </c:minus>
          </c:errBars>
          <c:cat>
            <c:strRef>
              <c:f>'Question 19'!$K$1:$K$8</c:f>
              <c:strCache>
                <c:ptCount val="8"/>
                <c:pt idx="0">
                  <c:v>Remove bitten</c:v>
                </c:pt>
                <c:pt idx="1">
                  <c:v>Add object</c:v>
                </c:pt>
                <c:pt idx="2">
                  <c:v>Identify biter</c:v>
                </c:pt>
                <c:pt idx="3">
                  <c:v>Remove biter</c:v>
                </c:pt>
                <c:pt idx="4">
                  <c:v>Anti-biting substance</c:v>
                </c:pt>
                <c:pt idx="5">
                  <c:v>Other</c:v>
                </c:pt>
                <c:pt idx="6">
                  <c:v>Reduce density</c:v>
                </c:pt>
                <c:pt idx="7">
                  <c:v>Add bedding</c:v>
                </c:pt>
              </c:strCache>
            </c:strRef>
          </c:cat>
          <c:val>
            <c:numRef>
              <c:f>'Question 19'!$L$1:$L$8</c:f>
              <c:numCache>
                <c:formatCode>General</c:formatCode>
                <c:ptCount val="8"/>
                <c:pt idx="0">
                  <c:v>6.3396226415094343</c:v>
                </c:pt>
                <c:pt idx="1">
                  <c:v>5.5660377358490569</c:v>
                </c:pt>
                <c:pt idx="2">
                  <c:v>4.6603773584905657</c:v>
                </c:pt>
                <c:pt idx="3">
                  <c:v>4.6603773584905657</c:v>
                </c:pt>
                <c:pt idx="4">
                  <c:v>3.6792452830188678</c:v>
                </c:pt>
                <c:pt idx="5">
                  <c:v>3.4097035040431298</c:v>
                </c:pt>
                <c:pt idx="6">
                  <c:v>3.3396226415094339</c:v>
                </c:pt>
                <c:pt idx="7">
                  <c:v>1.9811320754716981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21952"/>
        <c:axId val="80718464"/>
      </c:barChart>
      <c:catAx>
        <c:axId val="8062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718464"/>
        <c:crosses val="autoZero"/>
        <c:auto val="1"/>
        <c:lblAlgn val="ctr"/>
        <c:lblOffset val="100"/>
        <c:noMultiLvlLbl val="0"/>
      </c:catAx>
      <c:valAx>
        <c:axId val="80718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Mean (± Stdev)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621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'Question 23'!$O$1:$O$9</c:f>
                <c:numCache>
                  <c:formatCode>General</c:formatCode>
                  <c:ptCount val="9"/>
                  <c:pt idx="0">
                    <c:v>1.1550401062555447</c:v>
                  </c:pt>
                  <c:pt idx="1">
                    <c:v>1.75967911513301</c:v>
                  </c:pt>
                  <c:pt idx="2">
                    <c:v>1.9323865159586537</c:v>
                  </c:pt>
                  <c:pt idx="3">
                    <c:v>2.1078750567578628</c:v>
                  </c:pt>
                  <c:pt idx="4">
                    <c:v>3.5</c:v>
                  </c:pt>
                  <c:pt idx="5">
                    <c:v>1.9146494073174796</c:v>
                  </c:pt>
                  <c:pt idx="6">
                    <c:v>1.891985159333248</c:v>
                  </c:pt>
                  <c:pt idx="7">
                    <c:v>2.0041134170089507</c:v>
                  </c:pt>
                  <c:pt idx="8">
                    <c:v>1.9627911298984013</c:v>
                  </c:pt>
                </c:numCache>
              </c:numRef>
            </c:plus>
            <c:minus>
              <c:numRef>
                <c:f>'Question 23'!$O$1:$O$9</c:f>
                <c:numCache>
                  <c:formatCode>General</c:formatCode>
                  <c:ptCount val="9"/>
                  <c:pt idx="0">
                    <c:v>1.1550401062555447</c:v>
                  </c:pt>
                  <c:pt idx="1">
                    <c:v>1.75967911513301</c:v>
                  </c:pt>
                  <c:pt idx="2">
                    <c:v>1.9323865159586537</c:v>
                  </c:pt>
                  <c:pt idx="3">
                    <c:v>2.1078750567578628</c:v>
                  </c:pt>
                  <c:pt idx="4">
                    <c:v>3.5</c:v>
                  </c:pt>
                  <c:pt idx="5">
                    <c:v>1.9146494073174796</c:v>
                  </c:pt>
                  <c:pt idx="6">
                    <c:v>1.891985159333248</c:v>
                  </c:pt>
                  <c:pt idx="7">
                    <c:v>2.0041134170089507</c:v>
                  </c:pt>
                  <c:pt idx="8">
                    <c:v>1.9627911298984013</c:v>
                  </c:pt>
                </c:numCache>
              </c:numRef>
            </c:minus>
          </c:errBars>
          <c:cat>
            <c:strRef>
              <c:f>'Question 23'!$M$1:$M$9</c:f>
              <c:strCache>
                <c:ptCount val="9"/>
                <c:pt idx="0">
                  <c:v>Effectiveness</c:v>
                </c:pt>
                <c:pt idx="1">
                  <c:v>Longevity</c:v>
                </c:pt>
                <c:pt idx="2">
                  <c:v>Slurry</c:v>
                </c:pt>
                <c:pt idx="3">
                  <c:v>Cost</c:v>
                </c:pt>
                <c:pt idx="4">
                  <c:v>Other</c:v>
                </c:pt>
                <c:pt idx="5">
                  <c:v>Labour</c:v>
                </c:pt>
                <c:pt idx="6">
                  <c:v>Ease</c:v>
                </c:pt>
                <c:pt idx="7">
                  <c:v>Sourcing</c:v>
                </c:pt>
                <c:pt idx="8">
                  <c:v>Salmonella</c:v>
                </c:pt>
              </c:strCache>
            </c:strRef>
          </c:cat>
          <c:val>
            <c:numRef>
              <c:f>'Question 23'!$N$1:$N$9</c:f>
              <c:numCache>
                <c:formatCode>General</c:formatCode>
                <c:ptCount val="9"/>
                <c:pt idx="0">
                  <c:v>6.5294117647058822</c:v>
                </c:pt>
                <c:pt idx="1">
                  <c:v>5.9411764705882355</c:v>
                </c:pt>
                <c:pt idx="2">
                  <c:v>5.4705882352941178</c:v>
                </c:pt>
                <c:pt idx="3">
                  <c:v>5.2745098039215685</c:v>
                </c:pt>
                <c:pt idx="4">
                  <c:v>5.25</c:v>
                </c:pt>
                <c:pt idx="5">
                  <c:v>5.117647058823529</c:v>
                </c:pt>
                <c:pt idx="6">
                  <c:v>5.0196078431372548</c:v>
                </c:pt>
                <c:pt idx="7">
                  <c:v>4.9411764705882355</c:v>
                </c:pt>
                <c:pt idx="8">
                  <c:v>4.215686274509804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36608"/>
        <c:axId val="133251072"/>
      </c:barChart>
      <c:catAx>
        <c:axId val="133236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IE"/>
                  <a:t>Considerations when selecting enrichment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33251072"/>
        <c:crosses val="autoZero"/>
        <c:auto val="1"/>
        <c:lblAlgn val="ctr"/>
        <c:lblOffset val="100"/>
        <c:noMultiLvlLbl val="0"/>
      </c:catAx>
      <c:valAx>
        <c:axId val="133251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IE"/>
                  <a:t>Mean (± Stdev)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323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7B5B9-6FC4-4582-9AFF-5799A632C19A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1_2" csCatId="accent1" phldr="1"/>
      <dgm:spPr/>
    </dgm:pt>
    <dgm:pt modelId="{F3962D6E-7708-4AE6-99DA-4239CDA2D489}">
      <dgm:prSet phldrT="[Text]"/>
      <dgm:spPr>
        <a:solidFill>
          <a:srgbClr val="92D050"/>
        </a:solidFill>
      </dgm:spPr>
      <dgm:t>
        <a:bodyPr/>
        <a:lstStyle/>
        <a:p>
          <a:r>
            <a:rPr lang="en-IE" dirty="0" smtClean="0"/>
            <a:t>1930s</a:t>
          </a:r>
          <a:endParaRPr lang="en-IE" dirty="0"/>
        </a:p>
      </dgm:t>
    </dgm:pt>
    <dgm:pt modelId="{C6B066CA-DABC-43C7-8003-6026B35FD5BF}" type="parTrans" cxnId="{81D16C5D-64D2-49A7-AEA5-25F4AE2CC758}">
      <dgm:prSet/>
      <dgm:spPr/>
      <dgm:t>
        <a:bodyPr/>
        <a:lstStyle/>
        <a:p>
          <a:endParaRPr lang="en-IE"/>
        </a:p>
      </dgm:t>
    </dgm:pt>
    <dgm:pt modelId="{C7EF6B30-C897-4D21-BDD2-BE74BFF69C57}" type="sibTrans" cxnId="{81D16C5D-64D2-49A7-AEA5-25F4AE2CC75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C47676CD-98AB-4EC8-9612-93B5E9975C00}">
      <dgm:prSet phldrT="[Text]"/>
      <dgm:spPr>
        <a:solidFill>
          <a:srgbClr val="92D050"/>
        </a:solidFill>
      </dgm:spPr>
      <dgm:t>
        <a:bodyPr/>
        <a:lstStyle/>
        <a:p>
          <a:r>
            <a:rPr lang="en-IE" dirty="0" smtClean="0"/>
            <a:t>1950s</a:t>
          </a:r>
          <a:endParaRPr lang="en-IE" dirty="0"/>
        </a:p>
      </dgm:t>
    </dgm:pt>
    <dgm:pt modelId="{37AEE371-DDC7-491F-8648-C01C071A7478}" type="parTrans" cxnId="{0D25D452-764C-45FF-A95B-FDD0B9D08125}">
      <dgm:prSet/>
      <dgm:spPr/>
      <dgm:t>
        <a:bodyPr/>
        <a:lstStyle/>
        <a:p>
          <a:endParaRPr lang="en-IE"/>
        </a:p>
      </dgm:t>
    </dgm:pt>
    <dgm:pt modelId="{3F684889-249B-42BC-A93C-CA6CC056461A}" type="sibTrans" cxnId="{0D25D452-764C-45FF-A95B-FDD0B9D0812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en-IE"/>
        </a:p>
      </dgm:t>
    </dgm:pt>
    <dgm:pt modelId="{51FCBFBA-AA49-4C98-90E4-DB4092322A0F}">
      <dgm:prSet phldrT="[Text]"/>
      <dgm:spPr>
        <a:solidFill>
          <a:srgbClr val="92D050"/>
        </a:solidFill>
      </dgm:spPr>
      <dgm:t>
        <a:bodyPr/>
        <a:lstStyle/>
        <a:p>
          <a:r>
            <a:rPr lang="en-IE" dirty="0" smtClean="0"/>
            <a:t>1960s</a:t>
          </a:r>
          <a:endParaRPr lang="en-IE" dirty="0"/>
        </a:p>
      </dgm:t>
    </dgm:pt>
    <dgm:pt modelId="{C1C098B7-09A5-44D8-B067-3AC90735AFB0}" type="parTrans" cxnId="{15E94B9A-93E4-47A9-95D6-051FA420479F}">
      <dgm:prSet/>
      <dgm:spPr/>
      <dgm:t>
        <a:bodyPr/>
        <a:lstStyle/>
        <a:p>
          <a:endParaRPr lang="en-IE"/>
        </a:p>
      </dgm:t>
    </dgm:pt>
    <dgm:pt modelId="{92FD6690-4CAD-4544-A278-8A707FCF1B6F}" type="sibTrans" cxnId="{15E94B9A-93E4-47A9-95D6-051FA420479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IE"/>
        </a:p>
      </dgm:t>
    </dgm:pt>
    <dgm:pt modelId="{4048B471-882D-4C68-BB19-312748D77CEF}" type="pres">
      <dgm:prSet presAssocID="{F2E7B5B9-6FC4-4582-9AFF-5799A632C19A}" presName="Name0" presStyleCnt="0">
        <dgm:presLayoutVars>
          <dgm:chMax val="7"/>
          <dgm:chPref val="7"/>
          <dgm:dir/>
        </dgm:presLayoutVars>
      </dgm:prSet>
      <dgm:spPr/>
    </dgm:pt>
    <dgm:pt modelId="{E9DAF10C-9AA8-485C-B29F-331372CD4695}" type="pres">
      <dgm:prSet presAssocID="{F2E7B5B9-6FC4-4582-9AFF-5799A632C19A}" presName="dot1" presStyleLbl="alignNode1" presStyleIdx="0" presStyleCnt="12"/>
      <dgm:spPr/>
    </dgm:pt>
    <dgm:pt modelId="{47E500C0-2B47-40D6-A48C-6142185A11BE}" type="pres">
      <dgm:prSet presAssocID="{F2E7B5B9-6FC4-4582-9AFF-5799A632C19A}" presName="dot2" presStyleLbl="alignNode1" presStyleIdx="1" presStyleCnt="12"/>
      <dgm:spPr/>
    </dgm:pt>
    <dgm:pt modelId="{50E59373-BEE2-44C4-AECB-AEB7D9467CA8}" type="pres">
      <dgm:prSet presAssocID="{F2E7B5B9-6FC4-4582-9AFF-5799A632C19A}" presName="dot3" presStyleLbl="alignNode1" presStyleIdx="2" presStyleCnt="12"/>
      <dgm:spPr/>
    </dgm:pt>
    <dgm:pt modelId="{3A52E8C4-CBED-4A5E-AAE0-E9539DDBCD3A}" type="pres">
      <dgm:prSet presAssocID="{F2E7B5B9-6FC4-4582-9AFF-5799A632C19A}" presName="dot4" presStyleLbl="alignNode1" presStyleIdx="3" presStyleCnt="12"/>
      <dgm:spPr/>
    </dgm:pt>
    <dgm:pt modelId="{B4B38DF1-23EE-464D-A964-9B8D83C39D7B}" type="pres">
      <dgm:prSet presAssocID="{F2E7B5B9-6FC4-4582-9AFF-5799A632C19A}" presName="dot5" presStyleLbl="alignNode1" presStyleIdx="4" presStyleCnt="12"/>
      <dgm:spPr/>
    </dgm:pt>
    <dgm:pt modelId="{CF3DCBA3-B7E6-4B57-8BBB-A7CAAC567983}" type="pres">
      <dgm:prSet presAssocID="{F2E7B5B9-6FC4-4582-9AFF-5799A632C19A}" presName="dotArrow1" presStyleLbl="alignNode1" presStyleIdx="5" presStyleCnt="12"/>
      <dgm:spPr/>
    </dgm:pt>
    <dgm:pt modelId="{3D5A62B5-568E-4CE9-9404-6EF50960AF3F}" type="pres">
      <dgm:prSet presAssocID="{F2E7B5B9-6FC4-4582-9AFF-5799A632C19A}" presName="dotArrow2" presStyleLbl="alignNode1" presStyleIdx="6" presStyleCnt="12"/>
      <dgm:spPr/>
    </dgm:pt>
    <dgm:pt modelId="{9523407E-48FC-4149-ADC0-0BF2541A0533}" type="pres">
      <dgm:prSet presAssocID="{F2E7B5B9-6FC4-4582-9AFF-5799A632C19A}" presName="dotArrow3" presStyleLbl="alignNode1" presStyleIdx="7" presStyleCnt="12"/>
      <dgm:spPr/>
    </dgm:pt>
    <dgm:pt modelId="{EAC48389-A8E3-420F-9727-3EA8F224FC69}" type="pres">
      <dgm:prSet presAssocID="{F2E7B5B9-6FC4-4582-9AFF-5799A632C19A}" presName="dotArrow4" presStyleLbl="alignNode1" presStyleIdx="8" presStyleCnt="12"/>
      <dgm:spPr/>
    </dgm:pt>
    <dgm:pt modelId="{DA255F08-9752-4FBE-AAE2-F8FA21871F4A}" type="pres">
      <dgm:prSet presAssocID="{F2E7B5B9-6FC4-4582-9AFF-5799A632C19A}" presName="dotArrow5" presStyleLbl="alignNode1" presStyleIdx="9" presStyleCnt="12"/>
      <dgm:spPr/>
    </dgm:pt>
    <dgm:pt modelId="{1111B75F-6265-487E-846F-935F0B21C236}" type="pres">
      <dgm:prSet presAssocID="{F2E7B5B9-6FC4-4582-9AFF-5799A632C19A}" presName="dotArrow6" presStyleLbl="alignNode1" presStyleIdx="10" presStyleCnt="12"/>
      <dgm:spPr/>
    </dgm:pt>
    <dgm:pt modelId="{9849CEFA-C698-4DBF-8DB9-1B7DC704116D}" type="pres">
      <dgm:prSet presAssocID="{F2E7B5B9-6FC4-4582-9AFF-5799A632C19A}" presName="dotArrow7" presStyleLbl="alignNode1" presStyleIdx="11" presStyleCnt="12"/>
      <dgm:spPr/>
    </dgm:pt>
    <dgm:pt modelId="{63C56F31-D9A3-4DB9-AB8C-AF2A9D8D15D1}" type="pres">
      <dgm:prSet presAssocID="{F3962D6E-7708-4AE6-99DA-4239CDA2D489}" presName="parTx1" presStyleLbl="node1" presStyleIdx="0" presStyleCnt="3"/>
      <dgm:spPr/>
      <dgm:t>
        <a:bodyPr/>
        <a:lstStyle/>
        <a:p>
          <a:endParaRPr lang="en-IE"/>
        </a:p>
      </dgm:t>
    </dgm:pt>
    <dgm:pt modelId="{ACC57DF4-33C1-411E-AB47-8C051ABAE0A5}" type="pres">
      <dgm:prSet presAssocID="{C7EF6B30-C897-4D21-BDD2-BE74BFF69C57}" presName="picture1" presStyleCnt="0"/>
      <dgm:spPr/>
    </dgm:pt>
    <dgm:pt modelId="{CC14A5E5-79A3-437B-8EC4-F744CE4E77B3}" type="pres">
      <dgm:prSet presAssocID="{C7EF6B30-C897-4D21-BDD2-BE74BFF69C57}" presName="imageRepeatNode" presStyleLbl="fgImgPlace1" presStyleIdx="0" presStyleCnt="3"/>
      <dgm:spPr/>
      <dgm:t>
        <a:bodyPr/>
        <a:lstStyle/>
        <a:p>
          <a:endParaRPr lang="en-IE"/>
        </a:p>
      </dgm:t>
    </dgm:pt>
    <dgm:pt modelId="{7544EC54-BBE7-4073-80E8-391C2DB462F2}" type="pres">
      <dgm:prSet presAssocID="{C47676CD-98AB-4EC8-9612-93B5E9975C00}" presName="parTx2" presStyleLbl="node1" presStyleIdx="1" presStyleCnt="3"/>
      <dgm:spPr/>
      <dgm:t>
        <a:bodyPr/>
        <a:lstStyle/>
        <a:p>
          <a:endParaRPr lang="en-IE"/>
        </a:p>
      </dgm:t>
    </dgm:pt>
    <dgm:pt modelId="{B406D84A-B42F-4C61-9E7E-581986151B38}" type="pres">
      <dgm:prSet presAssocID="{3F684889-249B-42BC-A93C-CA6CC056461A}" presName="picture2" presStyleCnt="0"/>
      <dgm:spPr/>
    </dgm:pt>
    <dgm:pt modelId="{B9C106C4-1872-4833-BA43-00EF191C5AC1}" type="pres">
      <dgm:prSet presAssocID="{3F684889-249B-42BC-A93C-CA6CC056461A}" presName="imageRepeatNode" presStyleLbl="fgImgPlace1" presStyleIdx="1" presStyleCnt="3"/>
      <dgm:spPr/>
      <dgm:t>
        <a:bodyPr/>
        <a:lstStyle/>
        <a:p>
          <a:endParaRPr lang="en-IE"/>
        </a:p>
      </dgm:t>
    </dgm:pt>
    <dgm:pt modelId="{3B8F91C1-CB57-4D62-B140-86C5BF8468B2}" type="pres">
      <dgm:prSet presAssocID="{51FCBFBA-AA49-4C98-90E4-DB4092322A0F}" presName="parTx3" presStyleLbl="node1" presStyleIdx="2" presStyleCnt="3"/>
      <dgm:spPr/>
      <dgm:t>
        <a:bodyPr/>
        <a:lstStyle/>
        <a:p>
          <a:endParaRPr lang="en-IE"/>
        </a:p>
      </dgm:t>
    </dgm:pt>
    <dgm:pt modelId="{B17AA1DA-9145-4354-B408-5F87ABAF2C0F}" type="pres">
      <dgm:prSet presAssocID="{92FD6690-4CAD-4544-A278-8A707FCF1B6F}" presName="picture3" presStyleCnt="0"/>
      <dgm:spPr/>
    </dgm:pt>
    <dgm:pt modelId="{40A82673-8576-4FBC-A2B5-D7E125AEAC29}" type="pres">
      <dgm:prSet presAssocID="{92FD6690-4CAD-4544-A278-8A707FCF1B6F}" presName="imageRepeatNode" presStyleLbl="fgImgPlace1" presStyleIdx="2" presStyleCnt="3"/>
      <dgm:spPr/>
      <dgm:t>
        <a:bodyPr/>
        <a:lstStyle/>
        <a:p>
          <a:endParaRPr lang="en-IE"/>
        </a:p>
      </dgm:t>
    </dgm:pt>
  </dgm:ptLst>
  <dgm:cxnLst>
    <dgm:cxn modelId="{4ECC5949-E19C-4F16-B7B7-805813CAF53B}" type="presOf" srcId="{C7EF6B30-C897-4D21-BDD2-BE74BFF69C57}" destId="{CC14A5E5-79A3-437B-8EC4-F744CE4E77B3}" srcOrd="0" destOrd="0" presId="urn:microsoft.com/office/officeart/2008/layout/AscendingPictureAccentProcess"/>
    <dgm:cxn modelId="{F194E1DB-BAE9-4790-87F0-5E2AB72FA1E1}" type="presOf" srcId="{51FCBFBA-AA49-4C98-90E4-DB4092322A0F}" destId="{3B8F91C1-CB57-4D62-B140-86C5BF8468B2}" srcOrd="0" destOrd="0" presId="urn:microsoft.com/office/officeart/2008/layout/AscendingPictureAccentProcess"/>
    <dgm:cxn modelId="{0D25D452-764C-45FF-A95B-FDD0B9D08125}" srcId="{F2E7B5B9-6FC4-4582-9AFF-5799A632C19A}" destId="{C47676CD-98AB-4EC8-9612-93B5E9975C00}" srcOrd="1" destOrd="0" parTransId="{37AEE371-DDC7-491F-8648-C01C071A7478}" sibTransId="{3F684889-249B-42BC-A93C-CA6CC056461A}"/>
    <dgm:cxn modelId="{5741C2F3-3896-48EB-B66E-B1BBCDD0F7A7}" type="presOf" srcId="{F3962D6E-7708-4AE6-99DA-4239CDA2D489}" destId="{63C56F31-D9A3-4DB9-AB8C-AF2A9D8D15D1}" srcOrd="0" destOrd="0" presId="urn:microsoft.com/office/officeart/2008/layout/AscendingPictureAccentProcess"/>
    <dgm:cxn modelId="{A673D326-36D4-4A1F-ABAF-835B4331019E}" type="presOf" srcId="{F2E7B5B9-6FC4-4582-9AFF-5799A632C19A}" destId="{4048B471-882D-4C68-BB19-312748D77CEF}" srcOrd="0" destOrd="0" presId="urn:microsoft.com/office/officeart/2008/layout/AscendingPictureAccentProcess"/>
    <dgm:cxn modelId="{15E94B9A-93E4-47A9-95D6-051FA420479F}" srcId="{F2E7B5B9-6FC4-4582-9AFF-5799A632C19A}" destId="{51FCBFBA-AA49-4C98-90E4-DB4092322A0F}" srcOrd="2" destOrd="0" parTransId="{C1C098B7-09A5-44D8-B067-3AC90735AFB0}" sibTransId="{92FD6690-4CAD-4544-A278-8A707FCF1B6F}"/>
    <dgm:cxn modelId="{ABE66F2D-36DB-44A1-9982-55B612CBF333}" type="presOf" srcId="{92FD6690-4CAD-4544-A278-8A707FCF1B6F}" destId="{40A82673-8576-4FBC-A2B5-D7E125AEAC29}" srcOrd="0" destOrd="0" presId="urn:microsoft.com/office/officeart/2008/layout/AscendingPictureAccentProcess"/>
    <dgm:cxn modelId="{81D16C5D-64D2-49A7-AEA5-25F4AE2CC758}" srcId="{F2E7B5B9-6FC4-4582-9AFF-5799A632C19A}" destId="{F3962D6E-7708-4AE6-99DA-4239CDA2D489}" srcOrd="0" destOrd="0" parTransId="{C6B066CA-DABC-43C7-8003-6026B35FD5BF}" sibTransId="{C7EF6B30-C897-4D21-BDD2-BE74BFF69C57}"/>
    <dgm:cxn modelId="{37D80462-EA03-458D-962E-9E80C3E5D31C}" type="presOf" srcId="{3F684889-249B-42BC-A93C-CA6CC056461A}" destId="{B9C106C4-1872-4833-BA43-00EF191C5AC1}" srcOrd="0" destOrd="0" presId="urn:microsoft.com/office/officeart/2008/layout/AscendingPictureAccentProcess"/>
    <dgm:cxn modelId="{43AFEFBC-EB95-4918-9CC0-A8F3CE81B446}" type="presOf" srcId="{C47676CD-98AB-4EC8-9612-93B5E9975C00}" destId="{7544EC54-BBE7-4073-80E8-391C2DB462F2}" srcOrd="0" destOrd="0" presId="urn:microsoft.com/office/officeart/2008/layout/AscendingPictureAccentProcess"/>
    <dgm:cxn modelId="{78219D84-6CAD-448B-97D6-DF5721E596B7}" type="presParOf" srcId="{4048B471-882D-4C68-BB19-312748D77CEF}" destId="{E9DAF10C-9AA8-485C-B29F-331372CD4695}" srcOrd="0" destOrd="0" presId="urn:microsoft.com/office/officeart/2008/layout/AscendingPictureAccentProcess"/>
    <dgm:cxn modelId="{50870854-ADAB-451C-B5F6-8605FFE7C12E}" type="presParOf" srcId="{4048B471-882D-4C68-BB19-312748D77CEF}" destId="{47E500C0-2B47-40D6-A48C-6142185A11BE}" srcOrd="1" destOrd="0" presId="urn:microsoft.com/office/officeart/2008/layout/AscendingPictureAccentProcess"/>
    <dgm:cxn modelId="{8343FB96-2FEB-4DFD-8C0A-49CFE0835CE5}" type="presParOf" srcId="{4048B471-882D-4C68-BB19-312748D77CEF}" destId="{50E59373-BEE2-44C4-AECB-AEB7D9467CA8}" srcOrd="2" destOrd="0" presId="urn:microsoft.com/office/officeart/2008/layout/AscendingPictureAccentProcess"/>
    <dgm:cxn modelId="{7219D3E2-0FB1-4B85-869A-868D5D82C92C}" type="presParOf" srcId="{4048B471-882D-4C68-BB19-312748D77CEF}" destId="{3A52E8C4-CBED-4A5E-AAE0-E9539DDBCD3A}" srcOrd="3" destOrd="0" presId="urn:microsoft.com/office/officeart/2008/layout/AscendingPictureAccentProcess"/>
    <dgm:cxn modelId="{83D1F4A9-3AB1-4DA6-92C3-8AB5DFB07823}" type="presParOf" srcId="{4048B471-882D-4C68-BB19-312748D77CEF}" destId="{B4B38DF1-23EE-464D-A964-9B8D83C39D7B}" srcOrd="4" destOrd="0" presId="urn:microsoft.com/office/officeart/2008/layout/AscendingPictureAccentProcess"/>
    <dgm:cxn modelId="{8425658B-CCB4-4395-ADF0-16768C9C4E69}" type="presParOf" srcId="{4048B471-882D-4C68-BB19-312748D77CEF}" destId="{CF3DCBA3-B7E6-4B57-8BBB-A7CAAC567983}" srcOrd="5" destOrd="0" presId="urn:microsoft.com/office/officeart/2008/layout/AscendingPictureAccentProcess"/>
    <dgm:cxn modelId="{A207C6CA-1025-4359-843E-6FCC2ECB74EC}" type="presParOf" srcId="{4048B471-882D-4C68-BB19-312748D77CEF}" destId="{3D5A62B5-568E-4CE9-9404-6EF50960AF3F}" srcOrd="6" destOrd="0" presId="urn:microsoft.com/office/officeart/2008/layout/AscendingPictureAccentProcess"/>
    <dgm:cxn modelId="{B0C257ED-F073-4849-A622-63D9B159CD5B}" type="presParOf" srcId="{4048B471-882D-4C68-BB19-312748D77CEF}" destId="{9523407E-48FC-4149-ADC0-0BF2541A0533}" srcOrd="7" destOrd="0" presId="urn:microsoft.com/office/officeart/2008/layout/AscendingPictureAccentProcess"/>
    <dgm:cxn modelId="{B83CCCB8-6758-4799-BB68-63966DCEBD89}" type="presParOf" srcId="{4048B471-882D-4C68-BB19-312748D77CEF}" destId="{EAC48389-A8E3-420F-9727-3EA8F224FC69}" srcOrd="8" destOrd="0" presId="urn:microsoft.com/office/officeart/2008/layout/AscendingPictureAccentProcess"/>
    <dgm:cxn modelId="{EA2DB0A5-ABA4-4054-A8AE-248FE6E50AB4}" type="presParOf" srcId="{4048B471-882D-4C68-BB19-312748D77CEF}" destId="{DA255F08-9752-4FBE-AAE2-F8FA21871F4A}" srcOrd="9" destOrd="0" presId="urn:microsoft.com/office/officeart/2008/layout/AscendingPictureAccentProcess"/>
    <dgm:cxn modelId="{D0786CE4-E8A3-4D67-85B0-B6FCC0DE40E6}" type="presParOf" srcId="{4048B471-882D-4C68-BB19-312748D77CEF}" destId="{1111B75F-6265-487E-846F-935F0B21C236}" srcOrd="10" destOrd="0" presId="urn:microsoft.com/office/officeart/2008/layout/AscendingPictureAccentProcess"/>
    <dgm:cxn modelId="{84E34FB5-9AA3-4E85-A015-6113C2D1740E}" type="presParOf" srcId="{4048B471-882D-4C68-BB19-312748D77CEF}" destId="{9849CEFA-C698-4DBF-8DB9-1B7DC704116D}" srcOrd="11" destOrd="0" presId="urn:microsoft.com/office/officeart/2008/layout/AscendingPictureAccentProcess"/>
    <dgm:cxn modelId="{369C67BC-2666-45E4-B5E7-D6ABBBBD88CA}" type="presParOf" srcId="{4048B471-882D-4C68-BB19-312748D77CEF}" destId="{63C56F31-D9A3-4DB9-AB8C-AF2A9D8D15D1}" srcOrd="12" destOrd="0" presId="urn:microsoft.com/office/officeart/2008/layout/AscendingPictureAccentProcess"/>
    <dgm:cxn modelId="{829ECDEF-3356-4082-9A22-35570E5DB94B}" type="presParOf" srcId="{4048B471-882D-4C68-BB19-312748D77CEF}" destId="{ACC57DF4-33C1-411E-AB47-8C051ABAE0A5}" srcOrd="13" destOrd="0" presId="urn:microsoft.com/office/officeart/2008/layout/AscendingPictureAccentProcess"/>
    <dgm:cxn modelId="{38AC6943-BC15-47F5-9ABB-00F87035FECD}" type="presParOf" srcId="{ACC57DF4-33C1-411E-AB47-8C051ABAE0A5}" destId="{CC14A5E5-79A3-437B-8EC4-F744CE4E77B3}" srcOrd="0" destOrd="0" presId="urn:microsoft.com/office/officeart/2008/layout/AscendingPictureAccentProcess"/>
    <dgm:cxn modelId="{437370B7-7E9B-45EA-9671-B3E913F45472}" type="presParOf" srcId="{4048B471-882D-4C68-BB19-312748D77CEF}" destId="{7544EC54-BBE7-4073-80E8-391C2DB462F2}" srcOrd="14" destOrd="0" presId="urn:microsoft.com/office/officeart/2008/layout/AscendingPictureAccentProcess"/>
    <dgm:cxn modelId="{8D9D62C6-7DBE-41FE-A0C4-A77DE24460D8}" type="presParOf" srcId="{4048B471-882D-4C68-BB19-312748D77CEF}" destId="{B406D84A-B42F-4C61-9E7E-581986151B38}" srcOrd="15" destOrd="0" presId="urn:microsoft.com/office/officeart/2008/layout/AscendingPictureAccentProcess"/>
    <dgm:cxn modelId="{09A60E26-E250-4C1F-A202-1183AFDC3B2C}" type="presParOf" srcId="{B406D84A-B42F-4C61-9E7E-581986151B38}" destId="{B9C106C4-1872-4833-BA43-00EF191C5AC1}" srcOrd="0" destOrd="0" presId="urn:microsoft.com/office/officeart/2008/layout/AscendingPictureAccentProcess"/>
    <dgm:cxn modelId="{2893958C-22FE-47AA-BDA6-1669C12E92E7}" type="presParOf" srcId="{4048B471-882D-4C68-BB19-312748D77CEF}" destId="{3B8F91C1-CB57-4D62-B140-86C5BF8468B2}" srcOrd="16" destOrd="0" presId="urn:microsoft.com/office/officeart/2008/layout/AscendingPictureAccentProcess"/>
    <dgm:cxn modelId="{F645E550-4226-465C-A56C-AEBD96E3EA50}" type="presParOf" srcId="{4048B471-882D-4C68-BB19-312748D77CEF}" destId="{B17AA1DA-9145-4354-B408-5F87ABAF2C0F}" srcOrd="17" destOrd="0" presId="urn:microsoft.com/office/officeart/2008/layout/AscendingPictureAccentProcess"/>
    <dgm:cxn modelId="{E8306252-DE0C-4C12-808D-DB7B830814CC}" type="presParOf" srcId="{B17AA1DA-9145-4354-B408-5F87ABAF2C0F}" destId="{40A82673-8576-4FBC-A2B5-D7E125AEAC2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F6322-3AEA-42D1-8260-48D8404F5F2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201B594-C939-46F8-BF91-9D130FD3E991}">
      <dgm:prSet phldrT="[Text]"/>
      <dgm:spPr/>
      <dgm:t>
        <a:bodyPr/>
        <a:lstStyle/>
        <a:p>
          <a:r>
            <a:rPr lang="en-IE" dirty="0" smtClean="0"/>
            <a:t>3000 Sows</a:t>
          </a:r>
          <a:endParaRPr lang="en-IE" dirty="0"/>
        </a:p>
      </dgm:t>
    </dgm:pt>
    <dgm:pt modelId="{E4929A8B-C9FA-412F-986D-AEDC7F5BE50B}" type="parTrans" cxnId="{377C2D2E-66A8-4817-87DE-83AA13783096}">
      <dgm:prSet/>
      <dgm:spPr/>
      <dgm:t>
        <a:bodyPr/>
        <a:lstStyle/>
        <a:p>
          <a:endParaRPr lang="en-IE"/>
        </a:p>
      </dgm:t>
    </dgm:pt>
    <dgm:pt modelId="{0BC3C6CC-220C-4604-8D6A-E0CC59D5BFEB}" type="sibTrans" cxnId="{377C2D2E-66A8-4817-87DE-83AA13783096}">
      <dgm:prSet/>
      <dgm:spPr/>
      <dgm:t>
        <a:bodyPr/>
        <a:lstStyle/>
        <a:p>
          <a:endParaRPr lang="en-IE"/>
        </a:p>
      </dgm:t>
    </dgm:pt>
    <dgm:pt modelId="{55AC4431-CF00-46D7-8CD4-4E112AD9F9B4}">
      <dgm:prSet phldrT="[Text]" custT="1"/>
      <dgm:spPr/>
      <dgm:t>
        <a:bodyPr/>
        <a:lstStyle/>
        <a:p>
          <a:r>
            <a:rPr lang="en-IE" sz="6000" b="1" dirty="0" smtClean="0"/>
            <a:t>693</a:t>
          </a:r>
          <a:endParaRPr lang="en-IE" sz="6000" b="1" dirty="0"/>
        </a:p>
      </dgm:t>
    </dgm:pt>
    <dgm:pt modelId="{0C04DA69-46B1-4555-8CA8-A730FE696C98}" type="parTrans" cxnId="{90A90AE6-6EB5-4F39-8B57-F2BB9811C5CA}">
      <dgm:prSet/>
      <dgm:spPr/>
      <dgm:t>
        <a:bodyPr/>
        <a:lstStyle/>
        <a:p>
          <a:endParaRPr lang="en-IE"/>
        </a:p>
      </dgm:t>
    </dgm:pt>
    <dgm:pt modelId="{6C13CB77-3D0F-4C4C-94FF-52D4E9A2CCEE}" type="sibTrans" cxnId="{90A90AE6-6EB5-4F39-8B57-F2BB9811C5CA}">
      <dgm:prSet/>
      <dgm:spPr/>
      <dgm:t>
        <a:bodyPr/>
        <a:lstStyle/>
        <a:p>
          <a:endParaRPr lang="en-IE"/>
        </a:p>
      </dgm:t>
    </dgm:pt>
    <dgm:pt modelId="{DCA35BE1-95D7-4BE6-BB3D-741EF32BDF28}">
      <dgm:prSet phldrT="[Text]"/>
      <dgm:spPr/>
      <dgm:t>
        <a:bodyPr/>
        <a:lstStyle/>
        <a:p>
          <a:r>
            <a:rPr lang="en-IE" dirty="0" smtClean="0"/>
            <a:t>90</a:t>
          </a:r>
          <a:endParaRPr lang="en-IE" dirty="0"/>
        </a:p>
      </dgm:t>
    </dgm:pt>
    <dgm:pt modelId="{9B679FA6-05FE-4771-9BC4-B1FF264DF447}" type="parTrans" cxnId="{D26F2334-63A9-4751-B19E-D9884F0F87DF}">
      <dgm:prSet/>
      <dgm:spPr/>
      <dgm:t>
        <a:bodyPr/>
        <a:lstStyle/>
        <a:p>
          <a:endParaRPr lang="en-IE"/>
        </a:p>
      </dgm:t>
    </dgm:pt>
    <dgm:pt modelId="{FC435D53-77F7-48CA-AAED-57B2102B44D3}" type="sibTrans" cxnId="{D26F2334-63A9-4751-B19E-D9884F0F87DF}">
      <dgm:prSet/>
      <dgm:spPr/>
      <dgm:t>
        <a:bodyPr/>
        <a:lstStyle/>
        <a:p>
          <a:endParaRPr lang="en-IE"/>
        </a:p>
      </dgm:t>
    </dgm:pt>
    <dgm:pt modelId="{66E8D65E-637F-4D24-AF58-F992093868F8}" type="pres">
      <dgm:prSet presAssocID="{3B6F6322-3AEA-42D1-8260-48D8404F5F20}" presName="compositeShape" presStyleCnt="0">
        <dgm:presLayoutVars>
          <dgm:dir/>
          <dgm:resizeHandles/>
        </dgm:presLayoutVars>
      </dgm:prSet>
      <dgm:spPr/>
    </dgm:pt>
    <dgm:pt modelId="{0F51AD5C-0361-47DE-9BE2-7C3A422731BB}" type="pres">
      <dgm:prSet presAssocID="{3B6F6322-3AEA-42D1-8260-48D8404F5F20}" presName="pyramid" presStyleLbl="node1" presStyleIdx="0" presStyleCnt="1" custLinFactNeighborX="-1250" custLinFactNeighborY="-546"/>
      <dgm:spPr>
        <a:solidFill>
          <a:srgbClr val="92D050"/>
        </a:solidFill>
      </dgm:spPr>
    </dgm:pt>
    <dgm:pt modelId="{66E65FC8-D183-42AB-B949-AFF2FF16C48B}" type="pres">
      <dgm:prSet presAssocID="{3B6F6322-3AEA-42D1-8260-48D8404F5F20}" presName="theList" presStyleCnt="0"/>
      <dgm:spPr/>
    </dgm:pt>
    <dgm:pt modelId="{96F495C6-A365-46C9-8BF3-6BE1036ACA7E}" type="pres">
      <dgm:prSet presAssocID="{1201B594-C939-46F8-BF91-9D130FD3E99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50A8A04-68F8-4E93-8916-78E3322E1C40}" type="pres">
      <dgm:prSet presAssocID="{1201B594-C939-46F8-BF91-9D130FD3E991}" presName="aSpace" presStyleCnt="0"/>
      <dgm:spPr/>
    </dgm:pt>
    <dgm:pt modelId="{320C6ECC-B339-48FD-A746-B8E7DD9A5E39}" type="pres">
      <dgm:prSet presAssocID="{55AC4431-CF00-46D7-8CD4-4E112AD9F9B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3F7716D-3EF4-42E9-8D9C-B63AD3B72906}" type="pres">
      <dgm:prSet presAssocID="{55AC4431-CF00-46D7-8CD4-4E112AD9F9B4}" presName="aSpace" presStyleCnt="0"/>
      <dgm:spPr/>
    </dgm:pt>
    <dgm:pt modelId="{375D68AE-0FD0-4F2E-A922-4E4DB49FB05C}" type="pres">
      <dgm:prSet presAssocID="{DCA35BE1-95D7-4BE6-BB3D-741EF32BDF2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9D48AC0-7BC3-4874-AB71-E1F3421778B9}" type="pres">
      <dgm:prSet presAssocID="{DCA35BE1-95D7-4BE6-BB3D-741EF32BDF28}" presName="aSpace" presStyleCnt="0"/>
      <dgm:spPr/>
    </dgm:pt>
  </dgm:ptLst>
  <dgm:cxnLst>
    <dgm:cxn modelId="{ECB7FBA7-C493-477E-94D7-9D3B70DC030C}" type="presOf" srcId="{55AC4431-CF00-46D7-8CD4-4E112AD9F9B4}" destId="{320C6ECC-B339-48FD-A746-B8E7DD9A5E39}" srcOrd="0" destOrd="0" presId="urn:microsoft.com/office/officeart/2005/8/layout/pyramid2"/>
    <dgm:cxn modelId="{90A90AE6-6EB5-4F39-8B57-F2BB9811C5CA}" srcId="{3B6F6322-3AEA-42D1-8260-48D8404F5F20}" destId="{55AC4431-CF00-46D7-8CD4-4E112AD9F9B4}" srcOrd="1" destOrd="0" parTransId="{0C04DA69-46B1-4555-8CA8-A730FE696C98}" sibTransId="{6C13CB77-3D0F-4C4C-94FF-52D4E9A2CCEE}"/>
    <dgm:cxn modelId="{AE11F9A1-9703-4051-8486-7DFBCDDF888A}" type="presOf" srcId="{DCA35BE1-95D7-4BE6-BB3D-741EF32BDF28}" destId="{375D68AE-0FD0-4F2E-A922-4E4DB49FB05C}" srcOrd="0" destOrd="0" presId="urn:microsoft.com/office/officeart/2005/8/layout/pyramid2"/>
    <dgm:cxn modelId="{D26F2334-63A9-4751-B19E-D9884F0F87DF}" srcId="{3B6F6322-3AEA-42D1-8260-48D8404F5F20}" destId="{DCA35BE1-95D7-4BE6-BB3D-741EF32BDF28}" srcOrd="2" destOrd="0" parTransId="{9B679FA6-05FE-4771-9BC4-B1FF264DF447}" sibTransId="{FC435D53-77F7-48CA-AAED-57B2102B44D3}"/>
    <dgm:cxn modelId="{7C46C30A-DFE7-4036-9408-17802EBF4FA3}" type="presOf" srcId="{1201B594-C939-46F8-BF91-9D130FD3E991}" destId="{96F495C6-A365-46C9-8BF3-6BE1036ACA7E}" srcOrd="0" destOrd="0" presId="urn:microsoft.com/office/officeart/2005/8/layout/pyramid2"/>
    <dgm:cxn modelId="{377C2D2E-66A8-4817-87DE-83AA13783096}" srcId="{3B6F6322-3AEA-42D1-8260-48D8404F5F20}" destId="{1201B594-C939-46F8-BF91-9D130FD3E991}" srcOrd="0" destOrd="0" parTransId="{E4929A8B-C9FA-412F-986D-AEDC7F5BE50B}" sibTransId="{0BC3C6CC-220C-4604-8D6A-E0CC59D5BFEB}"/>
    <dgm:cxn modelId="{480618CE-4AD5-4BAD-A45D-43FA7BEF8619}" type="presOf" srcId="{3B6F6322-3AEA-42D1-8260-48D8404F5F20}" destId="{66E8D65E-637F-4D24-AF58-F992093868F8}" srcOrd="0" destOrd="0" presId="urn:microsoft.com/office/officeart/2005/8/layout/pyramid2"/>
    <dgm:cxn modelId="{227D56F8-EF31-49D5-942E-7764CE6133E8}" type="presParOf" srcId="{66E8D65E-637F-4D24-AF58-F992093868F8}" destId="{0F51AD5C-0361-47DE-9BE2-7C3A422731BB}" srcOrd="0" destOrd="0" presId="urn:microsoft.com/office/officeart/2005/8/layout/pyramid2"/>
    <dgm:cxn modelId="{F1B89EFB-6D0E-4C12-A45C-BF3B6A242864}" type="presParOf" srcId="{66E8D65E-637F-4D24-AF58-F992093868F8}" destId="{66E65FC8-D183-42AB-B949-AFF2FF16C48B}" srcOrd="1" destOrd="0" presId="urn:microsoft.com/office/officeart/2005/8/layout/pyramid2"/>
    <dgm:cxn modelId="{9C076F71-1000-4ECF-8A61-08220BBC51EC}" type="presParOf" srcId="{66E65FC8-D183-42AB-B949-AFF2FF16C48B}" destId="{96F495C6-A365-46C9-8BF3-6BE1036ACA7E}" srcOrd="0" destOrd="0" presId="urn:microsoft.com/office/officeart/2005/8/layout/pyramid2"/>
    <dgm:cxn modelId="{8972B41D-D3DB-4B80-8FFD-5E37C760DBAC}" type="presParOf" srcId="{66E65FC8-D183-42AB-B949-AFF2FF16C48B}" destId="{C50A8A04-68F8-4E93-8916-78E3322E1C40}" srcOrd="1" destOrd="0" presId="urn:microsoft.com/office/officeart/2005/8/layout/pyramid2"/>
    <dgm:cxn modelId="{B4CB0D93-CAC7-49A4-B5C8-E9C826360EE8}" type="presParOf" srcId="{66E65FC8-D183-42AB-B949-AFF2FF16C48B}" destId="{320C6ECC-B339-48FD-A746-B8E7DD9A5E39}" srcOrd="2" destOrd="0" presId="urn:microsoft.com/office/officeart/2005/8/layout/pyramid2"/>
    <dgm:cxn modelId="{8C02BBB5-1935-4646-AE70-52E0AA0AABB7}" type="presParOf" srcId="{66E65FC8-D183-42AB-B949-AFF2FF16C48B}" destId="{03F7716D-3EF4-42E9-8D9C-B63AD3B72906}" srcOrd="3" destOrd="0" presId="urn:microsoft.com/office/officeart/2005/8/layout/pyramid2"/>
    <dgm:cxn modelId="{E035D362-4C9A-42CC-A89B-B5A626862D0F}" type="presParOf" srcId="{66E65FC8-D183-42AB-B949-AFF2FF16C48B}" destId="{375D68AE-0FD0-4F2E-A922-4E4DB49FB05C}" srcOrd="4" destOrd="0" presId="urn:microsoft.com/office/officeart/2005/8/layout/pyramid2"/>
    <dgm:cxn modelId="{91FB6553-701D-44C1-8F13-AAFE48D77C05}" type="presParOf" srcId="{66E65FC8-D183-42AB-B949-AFF2FF16C48B}" destId="{39D48AC0-7BC3-4874-AB71-E1F3421778B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A331D-0C87-41F4-BD56-20FE20297D2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24BDBA2-0CFF-4334-A71D-47328ACF4E27}">
      <dgm:prSet phldrT="[Text]" custT="1"/>
      <dgm:spPr/>
      <dgm:t>
        <a:bodyPr/>
        <a:lstStyle/>
        <a:p>
          <a:r>
            <a:rPr lang="en-IE" sz="1800" b="1" dirty="0" smtClean="0">
              <a:latin typeface="Calibri" panose="020F0502020204030204" pitchFamily="34" charset="0"/>
            </a:rPr>
            <a:t>1.</a:t>
          </a:r>
        </a:p>
        <a:p>
          <a:r>
            <a:rPr lang="en-IE" sz="1800" b="1" dirty="0" smtClean="0">
              <a:latin typeface="Calibri" panose="020F0502020204030204" pitchFamily="34" charset="0"/>
            </a:rPr>
            <a:t> Condemnation</a:t>
          </a:r>
          <a:endParaRPr lang="en-IE" sz="1800" b="1" dirty="0">
            <a:latin typeface="Calibri" panose="020F0502020204030204" pitchFamily="34" charset="0"/>
          </a:endParaRPr>
        </a:p>
      </dgm:t>
    </dgm:pt>
    <dgm:pt modelId="{D6FFDD86-80EE-43BF-A23D-63486E03CCFB}" type="parTrans" cxnId="{644E0FB7-E185-475C-BF27-5A26246E332D}">
      <dgm:prSet/>
      <dgm:spPr/>
      <dgm:t>
        <a:bodyPr/>
        <a:lstStyle/>
        <a:p>
          <a:endParaRPr lang="en-IE"/>
        </a:p>
      </dgm:t>
    </dgm:pt>
    <dgm:pt modelId="{68241D77-7C24-4628-A225-802B6477303D}" type="sibTrans" cxnId="{644E0FB7-E185-475C-BF27-5A26246E332D}">
      <dgm:prSet/>
      <dgm:spPr/>
      <dgm:t>
        <a:bodyPr/>
        <a:lstStyle/>
        <a:p>
          <a:endParaRPr lang="en-IE"/>
        </a:p>
      </dgm:t>
    </dgm:pt>
    <dgm:pt modelId="{C9255F21-1F7F-4249-9DD6-53D43DEF89E0}">
      <dgm:prSet phldrT="[Text]" custT="1"/>
      <dgm:spPr/>
      <dgm:t>
        <a:bodyPr/>
        <a:lstStyle/>
        <a:p>
          <a:r>
            <a:rPr lang="en-IE" sz="1800" b="1" dirty="0" smtClean="0">
              <a:latin typeface="Calibri" panose="020F0502020204030204" pitchFamily="34" charset="0"/>
            </a:rPr>
            <a:t>2. </a:t>
          </a:r>
        </a:p>
        <a:p>
          <a:r>
            <a:rPr lang="en-IE" sz="1800" b="1" dirty="0" smtClean="0">
              <a:latin typeface="Calibri" panose="020F0502020204030204" pitchFamily="34" charset="0"/>
            </a:rPr>
            <a:t>Loss of productivity</a:t>
          </a:r>
          <a:endParaRPr lang="en-IE" sz="1800" b="1" dirty="0">
            <a:latin typeface="Calibri" panose="020F0502020204030204" pitchFamily="34" charset="0"/>
          </a:endParaRPr>
        </a:p>
      </dgm:t>
    </dgm:pt>
    <dgm:pt modelId="{3CEFCB78-19E5-4799-BB6B-11850D01003F}" type="parTrans" cxnId="{97106521-0E1F-4307-9898-EE70A8BFD073}">
      <dgm:prSet/>
      <dgm:spPr/>
      <dgm:t>
        <a:bodyPr/>
        <a:lstStyle/>
        <a:p>
          <a:endParaRPr lang="en-IE"/>
        </a:p>
      </dgm:t>
    </dgm:pt>
    <dgm:pt modelId="{3D352283-C0CB-45F9-BF23-3668DBDF1C6C}" type="sibTrans" cxnId="{97106521-0E1F-4307-9898-EE70A8BFD073}">
      <dgm:prSet/>
      <dgm:spPr/>
      <dgm:t>
        <a:bodyPr/>
        <a:lstStyle/>
        <a:p>
          <a:endParaRPr lang="en-IE"/>
        </a:p>
      </dgm:t>
    </dgm:pt>
    <dgm:pt modelId="{DFCDC6E6-F71F-408A-9D70-D77AD5300053}">
      <dgm:prSet phldrT="[Text]" custT="1"/>
      <dgm:spPr/>
      <dgm:t>
        <a:bodyPr/>
        <a:lstStyle/>
        <a:p>
          <a:r>
            <a:rPr lang="en-IE" sz="1800" b="1" dirty="0" smtClean="0">
              <a:latin typeface="Calibri" panose="020F0502020204030204" pitchFamily="34" charset="0"/>
            </a:rPr>
            <a:t>3. </a:t>
          </a:r>
        </a:p>
        <a:p>
          <a:r>
            <a:rPr lang="en-IE" sz="1800" b="1" dirty="0" smtClean="0">
              <a:latin typeface="Calibri" panose="020F0502020204030204" pitchFamily="34" charset="0"/>
            </a:rPr>
            <a:t>Infection</a:t>
          </a:r>
          <a:endParaRPr lang="en-IE" sz="1800" b="1" dirty="0">
            <a:latin typeface="Calibri" panose="020F0502020204030204" pitchFamily="34" charset="0"/>
          </a:endParaRPr>
        </a:p>
      </dgm:t>
    </dgm:pt>
    <dgm:pt modelId="{7CDE4207-8F85-42DC-9A6A-BFFE4B9D3BB2}" type="parTrans" cxnId="{B1CBF715-E210-4027-B1E1-D6E8390000C2}">
      <dgm:prSet/>
      <dgm:spPr/>
      <dgm:t>
        <a:bodyPr/>
        <a:lstStyle/>
        <a:p>
          <a:endParaRPr lang="en-IE"/>
        </a:p>
      </dgm:t>
    </dgm:pt>
    <dgm:pt modelId="{0ACD9DEB-369F-435B-A57C-54B3CBBEF98A}" type="sibTrans" cxnId="{B1CBF715-E210-4027-B1E1-D6E8390000C2}">
      <dgm:prSet/>
      <dgm:spPr/>
      <dgm:t>
        <a:bodyPr/>
        <a:lstStyle/>
        <a:p>
          <a:endParaRPr lang="en-IE"/>
        </a:p>
      </dgm:t>
    </dgm:pt>
    <dgm:pt modelId="{E76E487E-8F30-4A9F-B944-A444B72896B5}">
      <dgm:prSet custT="1"/>
      <dgm:spPr/>
      <dgm:t>
        <a:bodyPr/>
        <a:lstStyle/>
        <a:p>
          <a:r>
            <a:rPr lang="en-IE" sz="1800" b="1" dirty="0" smtClean="0">
              <a:latin typeface="Calibri" panose="020F0502020204030204" pitchFamily="34" charset="0"/>
            </a:rPr>
            <a:t>4.</a:t>
          </a:r>
        </a:p>
        <a:p>
          <a:r>
            <a:rPr lang="en-IE" sz="1800" b="1" dirty="0" smtClean="0">
              <a:latin typeface="Calibri" panose="020F0502020204030204" pitchFamily="34" charset="0"/>
            </a:rPr>
            <a:t> Hospital pen</a:t>
          </a:r>
          <a:endParaRPr lang="en-IE" sz="1800" b="1" dirty="0">
            <a:latin typeface="Calibri" panose="020F0502020204030204" pitchFamily="34" charset="0"/>
          </a:endParaRPr>
        </a:p>
      </dgm:t>
    </dgm:pt>
    <dgm:pt modelId="{8E9381FB-56A7-43F6-9848-5EC6BA69C2DD}" type="parTrans" cxnId="{C27E3337-BE13-4DD3-9FB4-18496AAF8752}">
      <dgm:prSet/>
      <dgm:spPr/>
      <dgm:t>
        <a:bodyPr/>
        <a:lstStyle/>
        <a:p>
          <a:endParaRPr lang="en-IE"/>
        </a:p>
      </dgm:t>
    </dgm:pt>
    <dgm:pt modelId="{344266E9-D728-4B34-BF51-5B2AED723D69}" type="sibTrans" cxnId="{C27E3337-BE13-4DD3-9FB4-18496AAF8752}">
      <dgm:prSet/>
      <dgm:spPr/>
      <dgm:t>
        <a:bodyPr/>
        <a:lstStyle/>
        <a:p>
          <a:endParaRPr lang="en-IE"/>
        </a:p>
      </dgm:t>
    </dgm:pt>
    <dgm:pt modelId="{FEA26A4D-4AD2-4C0E-9A62-9F7F22894DFE}">
      <dgm:prSet custT="1"/>
      <dgm:spPr/>
      <dgm:t>
        <a:bodyPr/>
        <a:lstStyle/>
        <a:p>
          <a:r>
            <a:rPr lang="en-IE" sz="1800" b="1" dirty="0" smtClean="0">
              <a:latin typeface="Calibri" panose="020F0502020204030204" pitchFamily="34" charset="0"/>
            </a:rPr>
            <a:t>5. </a:t>
          </a:r>
        </a:p>
        <a:p>
          <a:r>
            <a:rPr lang="en-IE" sz="1800" b="1" dirty="0" smtClean="0">
              <a:latin typeface="Calibri" panose="020F0502020204030204" pitchFamily="34" charset="0"/>
            </a:rPr>
            <a:t>Other</a:t>
          </a:r>
          <a:endParaRPr lang="en-IE" sz="1800" b="1" dirty="0">
            <a:latin typeface="Calibri" panose="020F0502020204030204" pitchFamily="34" charset="0"/>
          </a:endParaRPr>
        </a:p>
      </dgm:t>
    </dgm:pt>
    <dgm:pt modelId="{22D70203-7434-46E0-9DD8-9ED365136001}" type="parTrans" cxnId="{84D24138-B414-4698-AB80-1E4BBF871D8A}">
      <dgm:prSet/>
      <dgm:spPr/>
      <dgm:t>
        <a:bodyPr/>
        <a:lstStyle/>
        <a:p>
          <a:endParaRPr lang="en-IE"/>
        </a:p>
      </dgm:t>
    </dgm:pt>
    <dgm:pt modelId="{52A62FE8-880F-40A4-AA3D-D72B094F2F29}" type="sibTrans" cxnId="{84D24138-B414-4698-AB80-1E4BBF871D8A}">
      <dgm:prSet/>
      <dgm:spPr/>
      <dgm:t>
        <a:bodyPr/>
        <a:lstStyle/>
        <a:p>
          <a:endParaRPr lang="en-IE"/>
        </a:p>
      </dgm:t>
    </dgm:pt>
    <dgm:pt modelId="{9061EE55-CF1A-417B-BB1D-026BF16287D7}" type="pres">
      <dgm:prSet presAssocID="{3CAA331D-0C87-41F4-BD56-20FE20297D2A}" presName="compositeShape" presStyleCnt="0">
        <dgm:presLayoutVars>
          <dgm:dir/>
          <dgm:resizeHandles/>
        </dgm:presLayoutVars>
      </dgm:prSet>
      <dgm:spPr/>
    </dgm:pt>
    <dgm:pt modelId="{4F1A8200-BCB2-4418-AE0D-99B6C5954ADE}" type="pres">
      <dgm:prSet presAssocID="{3CAA331D-0C87-41F4-BD56-20FE20297D2A}" presName="pyramid" presStyleLbl="node1" presStyleIdx="0" presStyleCnt="1" custLinFactNeighborX="219"/>
      <dgm:spPr>
        <a:solidFill>
          <a:srgbClr val="5FB640"/>
        </a:solidFill>
      </dgm:spPr>
    </dgm:pt>
    <dgm:pt modelId="{18058E05-89CF-441C-949E-E68218150A4E}" type="pres">
      <dgm:prSet presAssocID="{3CAA331D-0C87-41F4-BD56-20FE20297D2A}" presName="theList" presStyleCnt="0"/>
      <dgm:spPr/>
    </dgm:pt>
    <dgm:pt modelId="{97F07F41-16A3-4885-9B50-82BF9F2887B2}" type="pres">
      <dgm:prSet presAssocID="{024BDBA2-0CFF-4334-A71D-47328ACF4E2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ADB4F9E-7832-4BF3-AD9C-B5AFD165E288}" type="pres">
      <dgm:prSet presAssocID="{024BDBA2-0CFF-4334-A71D-47328ACF4E27}" presName="aSpace" presStyleCnt="0"/>
      <dgm:spPr/>
    </dgm:pt>
    <dgm:pt modelId="{7F9B32D1-6354-4A06-84FD-F42DCCF2E093}" type="pres">
      <dgm:prSet presAssocID="{C9255F21-1F7F-4249-9DD6-53D43DEF89E0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164A38E-D6E7-49D6-ADDD-DA6ECAB5970F}" type="pres">
      <dgm:prSet presAssocID="{C9255F21-1F7F-4249-9DD6-53D43DEF89E0}" presName="aSpace" presStyleCnt="0"/>
      <dgm:spPr/>
    </dgm:pt>
    <dgm:pt modelId="{5555D552-516A-4A00-A32A-6F4C8D590D3B}" type="pres">
      <dgm:prSet presAssocID="{DFCDC6E6-F71F-408A-9D70-D77AD5300053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25D40E-CC5E-4F09-9119-1B1E2F69E704}" type="pres">
      <dgm:prSet presAssocID="{DFCDC6E6-F71F-408A-9D70-D77AD5300053}" presName="aSpace" presStyleCnt="0"/>
      <dgm:spPr/>
    </dgm:pt>
    <dgm:pt modelId="{A00779FB-6B95-4ADD-9FF7-6A40AB2B75E7}" type="pres">
      <dgm:prSet presAssocID="{E76E487E-8F30-4A9F-B944-A444B72896B5}" presName="aNode" presStyleLbl="fgAcc1" presStyleIdx="3" presStyleCnt="5" custScaleX="95744" custScaleY="98636" custLinFactNeighborX="337" custLinFactNeighborY="2050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42C96FB-841D-43A1-82A2-42C1B5CB4EEC}" type="pres">
      <dgm:prSet presAssocID="{E76E487E-8F30-4A9F-B944-A444B72896B5}" presName="aSpace" presStyleCnt="0"/>
      <dgm:spPr/>
    </dgm:pt>
    <dgm:pt modelId="{C7C815FE-DFA5-461A-9A2B-A3091821AC74}" type="pres">
      <dgm:prSet presAssocID="{FEA26A4D-4AD2-4C0E-9A62-9F7F22894DFE}" presName="aNode" presStyleLbl="fgAcc1" presStyleIdx="4" presStyleCnt="5" custLinFactY="3370" custLinFactNeighborX="2465" custLinFactNeighborY="10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1DE0FE4-0094-42EF-8663-8EA06D6E07D6}" type="pres">
      <dgm:prSet presAssocID="{FEA26A4D-4AD2-4C0E-9A62-9F7F22894DFE}" presName="aSpace" presStyleCnt="0"/>
      <dgm:spPr/>
    </dgm:pt>
  </dgm:ptLst>
  <dgm:cxnLst>
    <dgm:cxn modelId="{BBA557FC-295D-4855-B6D6-C399A8AB876F}" type="presOf" srcId="{C9255F21-1F7F-4249-9DD6-53D43DEF89E0}" destId="{7F9B32D1-6354-4A06-84FD-F42DCCF2E093}" srcOrd="0" destOrd="0" presId="urn:microsoft.com/office/officeart/2005/8/layout/pyramid2"/>
    <dgm:cxn modelId="{07C3DB50-E57A-47F1-A59C-093B63A2ACBF}" type="presOf" srcId="{FEA26A4D-4AD2-4C0E-9A62-9F7F22894DFE}" destId="{C7C815FE-DFA5-461A-9A2B-A3091821AC74}" srcOrd="0" destOrd="0" presId="urn:microsoft.com/office/officeart/2005/8/layout/pyramid2"/>
    <dgm:cxn modelId="{B1CBF715-E210-4027-B1E1-D6E8390000C2}" srcId="{3CAA331D-0C87-41F4-BD56-20FE20297D2A}" destId="{DFCDC6E6-F71F-408A-9D70-D77AD5300053}" srcOrd="2" destOrd="0" parTransId="{7CDE4207-8F85-42DC-9A6A-BFFE4B9D3BB2}" sibTransId="{0ACD9DEB-369F-435B-A57C-54B3CBBEF98A}"/>
    <dgm:cxn modelId="{3F4B059D-839F-4BC8-972D-80D69D3638B5}" type="presOf" srcId="{024BDBA2-0CFF-4334-A71D-47328ACF4E27}" destId="{97F07F41-16A3-4885-9B50-82BF9F2887B2}" srcOrd="0" destOrd="0" presId="urn:microsoft.com/office/officeart/2005/8/layout/pyramid2"/>
    <dgm:cxn modelId="{25E1301D-C3E5-4814-9420-A5DDB762E40A}" type="presOf" srcId="{DFCDC6E6-F71F-408A-9D70-D77AD5300053}" destId="{5555D552-516A-4A00-A32A-6F4C8D590D3B}" srcOrd="0" destOrd="0" presId="urn:microsoft.com/office/officeart/2005/8/layout/pyramid2"/>
    <dgm:cxn modelId="{84D24138-B414-4698-AB80-1E4BBF871D8A}" srcId="{3CAA331D-0C87-41F4-BD56-20FE20297D2A}" destId="{FEA26A4D-4AD2-4C0E-9A62-9F7F22894DFE}" srcOrd="4" destOrd="0" parTransId="{22D70203-7434-46E0-9DD8-9ED365136001}" sibTransId="{52A62FE8-880F-40A4-AA3D-D72B094F2F29}"/>
    <dgm:cxn modelId="{2135B852-54FD-4D48-A84C-4899CE65F753}" type="presOf" srcId="{3CAA331D-0C87-41F4-BD56-20FE20297D2A}" destId="{9061EE55-CF1A-417B-BB1D-026BF16287D7}" srcOrd="0" destOrd="0" presId="urn:microsoft.com/office/officeart/2005/8/layout/pyramid2"/>
    <dgm:cxn modelId="{C27E3337-BE13-4DD3-9FB4-18496AAF8752}" srcId="{3CAA331D-0C87-41F4-BD56-20FE20297D2A}" destId="{E76E487E-8F30-4A9F-B944-A444B72896B5}" srcOrd="3" destOrd="0" parTransId="{8E9381FB-56A7-43F6-9848-5EC6BA69C2DD}" sibTransId="{344266E9-D728-4B34-BF51-5B2AED723D69}"/>
    <dgm:cxn modelId="{644E0FB7-E185-475C-BF27-5A26246E332D}" srcId="{3CAA331D-0C87-41F4-BD56-20FE20297D2A}" destId="{024BDBA2-0CFF-4334-A71D-47328ACF4E27}" srcOrd="0" destOrd="0" parTransId="{D6FFDD86-80EE-43BF-A23D-63486E03CCFB}" sibTransId="{68241D77-7C24-4628-A225-802B6477303D}"/>
    <dgm:cxn modelId="{44F4F603-07C6-49E5-8E18-40E2CDEA3F2F}" type="presOf" srcId="{E76E487E-8F30-4A9F-B944-A444B72896B5}" destId="{A00779FB-6B95-4ADD-9FF7-6A40AB2B75E7}" srcOrd="0" destOrd="0" presId="urn:microsoft.com/office/officeart/2005/8/layout/pyramid2"/>
    <dgm:cxn modelId="{97106521-0E1F-4307-9898-EE70A8BFD073}" srcId="{3CAA331D-0C87-41F4-BD56-20FE20297D2A}" destId="{C9255F21-1F7F-4249-9DD6-53D43DEF89E0}" srcOrd="1" destOrd="0" parTransId="{3CEFCB78-19E5-4799-BB6B-11850D01003F}" sibTransId="{3D352283-C0CB-45F9-BF23-3668DBDF1C6C}"/>
    <dgm:cxn modelId="{68D3D308-36CA-4FDF-85B7-C524A6E2D5F7}" type="presParOf" srcId="{9061EE55-CF1A-417B-BB1D-026BF16287D7}" destId="{4F1A8200-BCB2-4418-AE0D-99B6C5954ADE}" srcOrd="0" destOrd="0" presId="urn:microsoft.com/office/officeart/2005/8/layout/pyramid2"/>
    <dgm:cxn modelId="{A79793E3-5467-4803-9670-4515F92A4300}" type="presParOf" srcId="{9061EE55-CF1A-417B-BB1D-026BF16287D7}" destId="{18058E05-89CF-441C-949E-E68218150A4E}" srcOrd="1" destOrd="0" presId="urn:microsoft.com/office/officeart/2005/8/layout/pyramid2"/>
    <dgm:cxn modelId="{37CA06A1-8CEA-4DA2-B8C0-AEF8F61FFBC4}" type="presParOf" srcId="{18058E05-89CF-441C-949E-E68218150A4E}" destId="{97F07F41-16A3-4885-9B50-82BF9F2887B2}" srcOrd="0" destOrd="0" presId="urn:microsoft.com/office/officeart/2005/8/layout/pyramid2"/>
    <dgm:cxn modelId="{0FCD5534-25DB-4C05-914D-D4534731F908}" type="presParOf" srcId="{18058E05-89CF-441C-949E-E68218150A4E}" destId="{8ADB4F9E-7832-4BF3-AD9C-B5AFD165E288}" srcOrd="1" destOrd="0" presId="urn:microsoft.com/office/officeart/2005/8/layout/pyramid2"/>
    <dgm:cxn modelId="{062F3C79-6E34-4D0D-85A3-90CB9BCFE4EE}" type="presParOf" srcId="{18058E05-89CF-441C-949E-E68218150A4E}" destId="{7F9B32D1-6354-4A06-84FD-F42DCCF2E093}" srcOrd="2" destOrd="0" presId="urn:microsoft.com/office/officeart/2005/8/layout/pyramid2"/>
    <dgm:cxn modelId="{A7B660E2-35CC-46F7-BC25-9B1EFF0031A9}" type="presParOf" srcId="{18058E05-89CF-441C-949E-E68218150A4E}" destId="{9164A38E-D6E7-49D6-ADDD-DA6ECAB5970F}" srcOrd="3" destOrd="0" presId="urn:microsoft.com/office/officeart/2005/8/layout/pyramid2"/>
    <dgm:cxn modelId="{61F75E8D-D587-4BC1-88BD-1D55B403D680}" type="presParOf" srcId="{18058E05-89CF-441C-949E-E68218150A4E}" destId="{5555D552-516A-4A00-A32A-6F4C8D590D3B}" srcOrd="4" destOrd="0" presId="urn:microsoft.com/office/officeart/2005/8/layout/pyramid2"/>
    <dgm:cxn modelId="{090DD55D-FF77-4446-BC3E-A2F8D13C92BC}" type="presParOf" srcId="{18058E05-89CF-441C-949E-E68218150A4E}" destId="{9E25D40E-CC5E-4F09-9119-1B1E2F69E704}" srcOrd="5" destOrd="0" presId="urn:microsoft.com/office/officeart/2005/8/layout/pyramid2"/>
    <dgm:cxn modelId="{B6A54D98-D0BF-4536-97B2-8FD5A42677AB}" type="presParOf" srcId="{18058E05-89CF-441C-949E-E68218150A4E}" destId="{A00779FB-6B95-4ADD-9FF7-6A40AB2B75E7}" srcOrd="6" destOrd="0" presId="urn:microsoft.com/office/officeart/2005/8/layout/pyramid2"/>
    <dgm:cxn modelId="{34B80A89-EF46-4817-B5C3-0E881A681606}" type="presParOf" srcId="{18058E05-89CF-441C-949E-E68218150A4E}" destId="{B42C96FB-841D-43A1-82A2-42C1B5CB4EEC}" srcOrd="7" destOrd="0" presId="urn:microsoft.com/office/officeart/2005/8/layout/pyramid2"/>
    <dgm:cxn modelId="{7E66D4FD-3C91-4F92-A055-9B96AF1E3D2D}" type="presParOf" srcId="{18058E05-89CF-441C-949E-E68218150A4E}" destId="{C7C815FE-DFA5-461A-9A2B-A3091821AC74}" srcOrd="8" destOrd="0" presId="urn:microsoft.com/office/officeart/2005/8/layout/pyramid2"/>
    <dgm:cxn modelId="{ABE11FD6-643C-4C2B-8B94-D20E376D12CA}" type="presParOf" srcId="{18058E05-89CF-441C-949E-E68218150A4E}" destId="{C1DE0FE4-0094-42EF-8663-8EA06D6E07D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AF10C-9AA8-485C-B29F-331372CD4695}">
      <dsp:nvSpPr>
        <dsp:cNvPr id="0" name=""/>
        <dsp:cNvSpPr/>
      </dsp:nvSpPr>
      <dsp:spPr>
        <a:xfrm>
          <a:off x="3579367" y="2956530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500C0-2B47-40D6-A48C-6142185A11BE}">
      <dsp:nvSpPr>
        <dsp:cNvPr id="0" name=""/>
        <dsp:cNvSpPr/>
      </dsp:nvSpPr>
      <dsp:spPr>
        <a:xfrm>
          <a:off x="3375598" y="3054622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59373-BEE2-44C4-AECB-AEB7D9467CA8}">
      <dsp:nvSpPr>
        <dsp:cNvPr id="0" name=""/>
        <dsp:cNvSpPr/>
      </dsp:nvSpPr>
      <dsp:spPr>
        <a:xfrm>
          <a:off x="3162100" y="3132104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52E8C4-CBED-4A5E-AAE0-E9539DDBCD3A}">
      <dsp:nvSpPr>
        <dsp:cNvPr id="0" name=""/>
        <dsp:cNvSpPr/>
      </dsp:nvSpPr>
      <dsp:spPr>
        <a:xfrm>
          <a:off x="4557676" y="1821021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38DF1-23EE-464D-A964-9B8D83C39D7B}">
      <dsp:nvSpPr>
        <dsp:cNvPr id="0" name=""/>
        <dsp:cNvSpPr/>
      </dsp:nvSpPr>
      <dsp:spPr>
        <a:xfrm>
          <a:off x="4475520" y="2020641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DCBA3-B7E6-4B57-8BBB-A7CAAC567983}">
      <dsp:nvSpPr>
        <dsp:cNvPr id="0" name=""/>
        <dsp:cNvSpPr/>
      </dsp:nvSpPr>
      <dsp:spPr>
        <a:xfrm>
          <a:off x="4417146" y="318333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5A62B5-568E-4CE9-9404-6EF50960AF3F}">
      <dsp:nvSpPr>
        <dsp:cNvPr id="0" name=""/>
        <dsp:cNvSpPr/>
      </dsp:nvSpPr>
      <dsp:spPr>
        <a:xfrm>
          <a:off x="4567405" y="222912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3407E-48FC-4149-ADC0-0BF2541A0533}">
      <dsp:nvSpPr>
        <dsp:cNvPr id="0" name=""/>
        <dsp:cNvSpPr/>
      </dsp:nvSpPr>
      <dsp:spPr>
        <a:xfrm>
          <a:off x="4717665" y="127491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48389-A8E3-420F-9727-3EA8F224FC69}">
      <dsp:nvSpPr>
        <dsp:cNvPr id="0" name=""/>
        <dsp:cNvSpPr/>
      </dsp:nvSpPr>
      <dsp:spPr>
        <a:xfrm>
          <a:off x="4867924" y="222912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55F08-9752-4FBE-AAE2-F8FA21871F4A}">
      <dsp:nvSpPr>
        <dsp:cNvPr id="0" name=""/>
        <dsp:cNvSpPr/>
      </dsp:nvSpPr>
      <dsp:spPr>
        <a:xfrm>
          <a:off x="5018184" y="318333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11B75F-6265-487E-846F-935F0B21C236}">
      <dsp:nvSpPr>
        <dsp:cNvPr id="0" name=""/>
        <dsp:cNvSpPr/>
      </dsp:nvSpPr>
      <dsp:spPr>
        <a:xfrm>
          <a:off x="4717665" y="328638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49CEFA-C698-4DBF-8DB9-1B7DC704116D}">
      <dsp:nvSpPr>
        <dsp:cNvPr id="0" name=""/>
        <dsp:cNvSpPr/>
      </dsp:nvSpPr>
      <dsp:spPr>
        <a:xfrm>
          <a:off x="4717665" y="530167"/>
          <a:ext cx="108100" cy="108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C56F31-D9A3-4DB9-AB8C-AF2A9D8D15D1}">
      <dsp:nvSpPr>
        <dsp:cNvPr id="0" name=""/>
        <dsp:cNvSpPr/>
      </dsp:nvSpPr>
      <dsp:spPr>
        <a:xfrm>
          <a:off x="2635110" y="3362110"/>
          <a:ext cx="2331726" cy="62519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54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1930s</a:t>
          </a:r>
          <a:endParaRPr lang="en-IE" sz="2700" kern="1200" dirty="0"/>
        </a:p>
      </dsp:txBody>
      <dsp:txXfrm>
        <a:off x="2665630" y="3392630"/>
        <a:ext cx="2270686" cy="564157"/>
      </dsp:txXfrm>
    </dsp:sp>
    <dsp:sp modelId="{CC14A5E5-79A3-437B-8EC4-F744CE4E77B3}">
      <dsp:nvSpPr>
        <dsp:cNvPr id="0" name=""/>
        <dsp:cNvSpPr/>
      </dsp:nvSpPr>
      <dsp:spPr>
        <a:xfrm>
          <a:off x="1988669" y="2749127"/>
          <a:ext cx="1081004" cy="10809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44EC54-BBE7-4073-80E8-391C2DB462F2}">
      <dsp:nvSpPr>
        <dsp:cNvPr id="0" name=""/>
        <dsp:cNvSpPr/>
      </dsp:nvSpPr>
      <dsp:spPr>
        <a:xfrm>
          <a:off x="4135004" y="2550269"/>
          <a:ext cx="2331726" cy="62519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54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1950s</a:t>
          </a:r>
          <a:endParaRPr lang="en-IE" sz="2700" kern="1200" dirty="0"/>
        </a:p>
      </dsp:txBody>
      <dsp:txXfrm>
        <a:off x="4165524" y="2580789"/>
        <a:ext cx="2270686" cy="564157"/>
      </dsp:txXfrm>
    </dsp:sp>
    <dsp:sp modelId="{B9C106C4-1872-4833-BA43-00EF191C5AC1}">
      <dsp:nvSpPr>
        <dsp:cNvPr id="0" name=""/>
        <dsp:cNvSpPr/>
      </dsp:nvSpPr>
      <dsp:spPr>
        <a:xfrm>
          <a:off x="3488563" y="1937286"/>
          <a:ext cx="1081004" cy="10809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8F91C1-CB57-4D62-B140-86C5BF8468B2}">
      <dsp:nvSpPr>
        <dsp:cNvPr id="0" name=""/>
        <dsp:cNvSpPr/>
      </dsp:nvSpPr>
      <dsp:spPr>
        <a:xfrm>
          <a:off x="4823603" y="1318958"/>
          <a:ext cx="2331726" cy="62519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54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kern="1200" dirty="0" smtClean="0"/>
            <a:t>1960s</a:t>
          </a:r>
          <a:endParaRPr lang="en-IE" sz="2700" kern="1200" dirty="0"/>
        </a:p>
      </dsp:txBody>
      <dsp:txXfrm>
        <a:off x="4854123" y="1349478"/>
        <a:ext cx="2270686" cy="564157"/>
      </dsp:txXfrm>
    </dsp:sp>
    <dsp:sp modelId="{40A82673-8576-4FBC-A2B5-D7E125AEAC29}">
      <dsp:nvSpPr>
        <dsp:cNvPr id="0" name=""/>
        <dsp:cNvSpPr/>
      </dsp:nvSpPr>
      <dsp:spPr>
        <a:xfrm>
          <a:off x="4177163" y="705974"/>
          <a:ext cx="1081004" cy="10809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1AD5C-0361-47DE-9BE2-7C3A422731BB}">
      <dsp:nvSpPr>
        <dsp:cNvPr id="0" name=""/>
        <dsp:cNvSpPr/>
      </dsp:nvSpPr>
      <dsp:spPr>
        <a:xfrm>
          <a:off x="1468754" y="0"/>
          <a:ext cx="4114800" cy="4114800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495C6-A365-46C9-8BF3-6BE1036ACA7E}">
      <dsp:nvSpPr>
        <dsp:cNvPr id="0" name=""/>
        <dsp:cNvSpPr/>
      </dsp:nvSpPr>
      <dsp:spPr>
        <a:xfrm>
          <a:off x="3577590" y="413690"/>
          <a:ext cx="2674620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/>
            <a:t>3000 Sows</a:t>
          </a:r>
          <a:endParaRPr lang="en-IE" sz="3600" kern="1200" dirty="0"/>
        </a:p>
      </dsp:txBody>
      <dsp:txXfrm>
        <a:off x="3625139" y="461239"/>
        <a:ext cx="2579522" cy="878952"/>
      </dsp:txXfrm>
    </dsp:sp>
    <dsp:sp modelId="{320C6ECC-B339-48FD-A746-B8E7DD9A5E39}">
      <dsp:nvSpPr>
        <dsp:cNvPr id="0" name=""/>
        <dsp:cNvSpPr/>
      </dsp:nvSpPr>
      <dsp:spPr>
        <a:xfrm>
          <a:off x="3577590" y="1509496"/>
          <a:ext cx="2674620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6000" b="1" kern="1200" dirty="0" smtClean="0"/>
            <a:t>693</a:t>
          </a:r>
          <a:endParaRPr lang="en-IE" sz="6000" b="1" kern="1200" dirty="0"/>
        </a:p>
      </dsp:txBody>
      <dsp:txXfrm>
        <a:off x="3625139" y="1557045"/>
        <a:ext cx="2579522" cy="878952"/>
      </dsp:txXfrm>
    </dsp:sp>
    <dsp:sp modelId="{375D68AE-0FD0-4F2E-A922-4E4DB49FB05C}">
      <dsp:nvSpPr>
        <dsp:cNvPr id="0" name=""/>
        <dsp:cNvSpPr/>
      </dsp:nvSpPr>
      <dsp:spPr>
        <a:xfrm>
          <a:off x="3577590" y="2605303"/>
          <a:ext cx="2674620" cy="9740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600" kern="1200" dirty="0" smtClean="0"/>
            <a:t>90</a:t>
          </a:r>
          <a:endParaRPr lang="en-IE" sz="3600" kern="1200" dirty="0"/>
        </a:p>
      </dsp:txBody>
      <dsp:txXfrm>
        <a:off x="3625139" y="2652852"/>
        <a:ext cx="2579522" cy="878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A8200-BCB2-4418-AE0D-99B6C5954AD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solidFill>
          <a:srgbClr val="5FB6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07F41-16A3-4885-9B50-82BF9F2887B2}">
      <dsp:nvSpPr>
        <dsp:cNvPr id="0" name=""/>
        <dsp:cNvSpPr/>
      </dsp:nvSpPr>
      <dsp:spPr>
        <a:xfrm>
          <a:off x="2743199" y="408510"/>
          <a:ext cx="2641600" cy="5786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1.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 Condemnation</a:t>
          </a:r>
          <a:endParaRPr lang="en-IE" sz="1800" b="1" kern="1200" dirty="0">
            <a:latin typeface="Calibri" panose="020F0502020204030204" pitchFamily="34" charset="0"/>
          </a:endParaRPr>
        </a:p>
      </dsp:txBody>
      <dsp:txXfrm>
        <a:off x="2771446" y="436757"/>
        <a:ext cx="2585106" cy="522149"/>
      </dsp:txXfrm>
    </dsp:sp>
    <dsp:sp modelId="{7F9B32D1-6354-4A06-84FD-F42DCCF2E093}">
      <dsp:nvSpPr>
        <dsp:cNvPr id="0" name=""/>
        <dsp:cNvSpPr/>
      </dsp:nvSpPr>
      <dsp:spPr>
        <a:xfrm>
          <a:off x="2743199" y="1059485"/>
          <a:ext cx="2641600" cy="5786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2.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Loss of productivity</a:t>
          </a:r>
          <a:endParaRPr lang="en-IE" sz="1800" b="1" kern="1200" dirty="0">
            <a:latin typeface="Calibri" panose="020F0502020204030204" pitchFamily="34" charset="0"/>
          </a:endParaRPr>
        </a:p>
      </dsp:txBody>
      <dsp:txXfrm>
        <a:off x="2771446" y="1087732"/>
        <a:ext cx="2585106" cy="522149"/>
      </dsp:txXfrm>
    </dsp:sp>
    <dsp:sp modelId="{5555D552-516A-4A00-A32A-6F4C8D590D3B}">
      <dsp:nvSpPr>
        <dsp:cNvPr id="0" name=""/>
        <dsp:cNvSpPr/>
      </dsp:nvSpPr>
      <dsp:spPr>
        <a:xfrm>
          <a:off x="2743199" y="1710459"/>
          <a:ext cx="2641600" cy="5786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3.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Infection</a:t>
          </a:r>
          <a:endParaRPr lang="en-IE" sz="1800" b="1" kern="1200" dirty="0">
            <a:latin typeface="Calibri" panose="020F0502020204030204" pitchFamily="34" charset="0"/>
          </a:endParaRPr>
        </a:p>
      </dsp:txBody>
      <dsp:txXfrm>
        <a:off x="2771446" y="1738706"/>
        <a:ext cx="2585106" cy="522149"/>
      </dsp:txXfrm>
    </dsp:sp>
    <dsp:sp modelId="{A00779FB-6B95-4ADD-9FF7-6A40AB2B75E7}">
      <dsp:nvSpPr>
        <dsp:cNvPr id="0" name=""/>
        <dsp:cNvSpPr/>
      </dsp:nvSpPr>
      <dsp:spPr>
        <a:xfrm>
          <a:off x="2808315" y="2376264"/>
          <a:ext cx="2529173" cy="570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4.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 Hospital pen</a:t>
          </a:r>
          <a:endParaRPr lang="en-IE" sz="1800" b="1" kern="1200" dirty="0">
            <a:latin typeface="Calibri" panose="020F0502020204030204" pitchFamily="34" charset="0"/>
          </a:endParaRPr>
        </a:p>
      </dsp:txBody>
      <dsp:txXfrm>
        <a:off x="2836177" y="2404126"/>
        <a:ext cx="2473449" cy="515027"/>
      </dsp:txXfrm>
    </dsp:sp>
    <dsp:sp modelId="{C7C815FE-DFA5-461A-9A2B-A3091821AC74}">
      <dsp:nvSpPr>
        <dsp:cNvPr id="0" name=""/>
        <dsp:cNvSpPr/>
      </dsp:nvSpPr>
      <dsp:spPr>
        <a:xfrm>
          <a:off x="2808315" y="3096345"/>
          <a:ext cx="2641600" cy="5786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5.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>
              <a:latin typeface="Calibri" panose="020F0502020204030204" pitchFamily="34" charset="0"/>
            </a:rPr>
            <a:t>Other</a:t>
          </a:r>
          <a:endParaRPr lang="en-IE" sz="1800" b="1" kern="1200" dirty="0">
            <a:latin typeface="Calibri" panose="020F0502020204030204" pitchFamily="34" charset="0"/>
          </a:endParaRPr>
        </a:p>
      </dsp:txBody>
      <dsp:txXfrm>
        <a:off x="2836562" y="3124592"/>
        <a:ext cx="2585106" cy="52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947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69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01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71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0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25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338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238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2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57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41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8892 PP Interal Update-0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62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D0D628"/>
          </a:solidFill>
          <a:latin typeface="Arial" charset="0"/>
          <a:ea typeface="ヒラギノ角ゴ Pro W3" pitchFamily="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rgbClr val="70707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D628"/>
        </a:buClr>
        <a:buFont typeface="Times" pitchFamily="96" charset="0"/>
        <a:buChar char="•"/>
        <a:defRPr sz="1600">
          <a:solidFill>
            <a:srgbClr val="707074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e/url?sa=i&amp;rct=j&amp;q=&amp;esrc=s&amp;source=images&amp;cd=&amp;cad=rja&amp;uact=8&amp;ved=0ahUKEwiSjKiWj5DLAhXH7BQKHSDoB7sQjRwIBw&amp;url=http://hokverrijking.nl/prijsvraag/inzendingen/hout-aan-lange-ketting/&amp;bvm=bv.114733917,d.d24&amp;psig=AFQjCNFxSSGH6tFu2oaWx29w0FokTWeVEA&amp;ust=1456393568721699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hyperlink" Target="#_ENREF_35"/><Relationship Id="rId2" Type="http://schemas.openxmlformats.org/officeDocument/2006/relationships/hyperlink" Target="http://www.google.ie/url?sa=i&amp;rct=j&amp;q=&amp;esrc=s&amp;source=images&amp;cd=&amp;cad=rja&amp;uact=8&amp;ved=0ahUKEwiwkeq2xfrLAhWF-Q4KHf7sA88QjRwIBw&amp;url=http://www.youreuropemap.com/&amp;psig=AFQjCNE7rI2W2hU2EWnaWgUfa_0rb7wcbQ&amp;ust=146005018489686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#_ENREF_134"/><Relationship Id="rId5" Type="http://schemas.openxmlformats.org/officeDocument/2006/relationships/hyperlink" Target="#_ENREF_143"/><Relationship Id="rId4" Type="http://schemas.openxmlformats.org/officeDocument/2006/relationships/hyperlink" Target="#_ENREF_48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long and short of </a:t>
            </a:r>
            <a:r>
              <a:rPr lang="en-IE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it-</a:t>
            </a:r>
          </a:p>
          <a:p>
            <a:r>
              <a:rPr lang="en-IE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Irish </a:t>
            </a:r>
            <a:r>
              <a:rPr lang="en-IE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farmer’s experiences of tail biting</a:t>
            </a:r>
            <a:endParaRPr lang="en-IE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9" y="491238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  <a:latin typeface="Calibri" panose="020F0502020204030204" pitchFamily="34" charset="0"/>
              </a:rPr>
              <a:t>Amy Haigh* and Keelin O’Driscoll</a:t>
            </a:r>
          </a:p>
          <a:p>
            <a:pPr algn="ctr"/>
            <a:r>
              <a:rPr lang="en-IE" dirty="0" smtClean="0">
                <a:solidFill>
                  <a:schemeClr val="bg1"/>
                </a:solidFill>
                <a:latin typeface="Calibri" panose="020F0502020204030204" pitchFamily="34" charset="0"/>
              </a:rPr>
              <a:t>Amy.Haigh@Teagasc.ie</a:t>
            </a:r>
            <a:endParaRPr lang="en-IE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1818647"/>
              </p:ext>
            </p:extLst>
          </p:nvPr>
        </p:nvGraphicFramePr>
        <p:xfrm>
          <a:off x="754588" y="548680"/>
          <a:ext cx="7489821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923"/>
                <a:gridCol w="3236577"/>
                <a:gridCol w="1671632"/>
                <a:gridCol w="925689"/>
              </a:tblGrid>
              <a:tr h="29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Range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4094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Most common maternal 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Landrace/Large white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27546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Most common terminal </a:t>
                      </a: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Danbred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40949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Average 1</a:t>
                      </a:r>
                      <a:r>
                        <a:rPr lang="en-IE" sz="1800" baseline="30000" dirty="0"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 stage weaners per pen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42 (±25)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12-134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40949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Average 2</a:t>
                      </a:r>
                      <a:r>
                        <a:rPr lang="en-IE" sz="1800" baseline="30000" dirty="0"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 stage weaners per pen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32 (±17)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12-100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19793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Average finishers per pen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26 (±11)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8-60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4094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Percentage kept in mixed sex groups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69%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409498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Percentage kept in single sex groups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4094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Percentage kept in same group from weaning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>
                          <a:effectLst/>
                          <a:latin typeface="Calibri" panose="020F0502020204030204" pitchFamily="34" charset="0"/>
                        </a:rPr>
                        <a:t>17%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  <a:tr h="197932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Percentage mixed at all stages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 smtClean="0">
                          <a:effectLst/>
                          <a:latin typeface="Calibri" panose="020F0502020204030204" pitchFamily="34" charset="0"/>
                        </a:rPr>
                        <a:t>66%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758" marR="36758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8" y="3356992"/>
            <a:ext cx="1657172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8" y="836712"/>
            <a:ext cx="1657172" cy="93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8" y="1772816"/>
            <a:ext cx="1657172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8" y="4653136"/>
            <a:ext cx="1657172" cy="94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Calibri" panose="020F0502020204030204" pitchFamily="34" charset="0"/>
              </a:rPr>
              <a:t>Biggest concerns</a:t>
            </a:r>
            <a:endParaRPr lang="en-IE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sz="1800" b="1" i="1" dirty="0" smtClean="0">
                <a:latin typeface="Calibri" panose="020F0502020204030204" pitchFamily="34" charset="0"/>
              </a:rPr>
              <a:t>“One </a:t>
            </a:r>
            <a:r>
              <a:rPr lang="en-IE" sz="1800" b="1" i="1" dirty="0">
                <a:latin typeface="Calibri" panose="020F0502020204030204" pitchFamily="34" charset="0"/>
              </a:rPr>
              <a:t>of the biggest negatives is having to isolate pigs</a:t>
            </a:r>
            <a:r>
              <a:rPr lang="en-IE" sz="1800" b="1" i="1" dirty="0" smtClean="0">
                <a:latin typeface="Calibri" panose="020F0502020204030204" pitchFamily="34" charset="0"/>
              </a:rPr>
              <a:t>”.</a:t>
            </a:r>
          </a:p>
          <a:p>
            <a:pPr lvl="0"/>
            <a:endParaRPr lang="en-IE" sz="1800" b="1" i="1" dirty="0">
              <a:latin typeface="Calibri" panose="020F0502020204030204" pitchFamily="34" charset="0"/>
            </a:endParaRPr>
          </a:p>
          <a:p>
            <a:r>
              <a:rPr lang="en-IE" sz="1800" b="1" i="1" dirty="0">
                <a:latin typeface="Calibri" panose="020F0502020204030204" pitchFamily="34" charset="0"/>
              </a:rPr>
              <a:t>“If you don’t catch it in time and remove the bitten pig, there is no point sending it to the factory because it will be condemned”.</a:t>
            </a:r>
          </a:p>
          <a:p>
            <a:pPr lvl="0"/>
            <a:endParaRPr lang="en-IE" sz="1800" b="1" i="1" dirty="0" smtClean="0">
              <a:latin typeface="Calibri" panose="020F0502020204030204" pitchFamily="34" charset="0"/>
            </a:endParaRPr>
          </a:p>
          <a:p>
            <a:r>
              <a:rPr lang="en-IE" sz="1800" b="1" i="1" dirty="0">
                <a:latin typeface="Calibri" panose="020F0502020204030204" pitchFamily="34" charset="0"/>
              </a:rPr>
              <a:t>“It could cost 80-90 euro to feed a pig that is than ruined”.</a:t>
            </a:r>
          </a:p>
          <a:p>
            <a:pPr lvl="0"/>
            <a:endParaRPr lang="en-IE" sz="1800" b="1" i="1" dirty="0" smtClean="0">
              <a:latin typeface="Calibri" panose="020F0502020204030204" pitchFamily="34" charset="0"/>
            </a:endParaRPr>
          </a:p>
          <a:p>
            <a:r>
              <a:rPr lang="en-IE" sz="1800" b="1" i="1" dirty="0">
                <a:latin typeface="Calibri" panose="020F0502020204030204" pitchFamily="34" charset="0"/>
              </a:rPr>
              <a:t>“The welfare of the pig is the biggest negative of tail biting, it is clearly not comfortable”.</a:t>
            </a:r>
          </a:p>
          <a:p>
            <a:pPr lvl="0"/>
            <a:endParaRPr lang="en-IE" sz="1800" b="1" i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8713959"/>
              </p:ext>
            </p:extLst>
          </p:nvPr>
        </p:nvGraphicFramePr>
        <p:xfrm>
          <a:off x="226774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32070"/>
          <a:stretch/>
        </p:blipFill>
        <p:spPr bwMode="auto">
          <a:xfrm>
            <a:off x="611560" y="980728"/>
            <a:ext cx="7632700" cy="4032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508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latin typeface="Calibri" panose="020F0502020204030204" pitchFamily="34" charset="0"/>
              </a:rPr>
              <a:t>96% </a:t>
            </a:r>
            <a:r>
              <a:rPr lang="en-IE" dirty="0" smtClean="0">
                <a:latin typeface="Calibri" panose="020F0502020204030204" pitchFamily="34" charset="0"/>
              </a:rPr>
              <a:t>had biting of some form on their farm that year</a:t>
            </a:r>
            <a:endParaRPr lang="en-I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Calibri" panose="020F0502020204030204" pitchFamily="34" charset="0"/>
              </a:rPr>
              <a:t>Patterns observed</a:t>
            </a:r>
            <a:endParaRPr lang="en-IE" sz="4000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669771" cy="230425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688632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0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592528" cy="1730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592528" cy="173051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3" idx="1"/>
          </p:cNvCxnSpPr>
          <p:nvPr/>
        </p:nvCxnSpPr>
        <p:spPr bwMode="auto">
          <a:xfrm flipV="1">
            <a:off x="5436096" y="1701853"/>
            <a:ext cx="648072" cy="5030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endCxn id="7" idx="1"/>
          </p:cNvCxnSpPr>
          <p:nvPr/>
        </p:nvCxnSpPr>
        <p:spPr bwMode="auto">
          <a:xfrm>
            <a:off x="5436096" y="3645024"/>
            <a:ext cx="720080" cy="865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Up Arrow 11"/>
          <p:cNvSpPr/>
          <p:nvPr/>
        </p:nvSpPr>
        <p:spPr bwMode="auto">
          <a:xfrm>
            <a:off x="5796136" y="3690444"/>
            <a:ext cx="288032" cy="458636"/>
          </a:xfrm>
          <a:prstGeom prst="upArrow">
            <a:avLst/>
          </a:prstGeom>
          <a:solidFill>
            <a:srgbClr val="5FB6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796136" y="1953358"/>
            <a:ext cx="288032" cy="467530"/>
          </a:xfrm>
          <a:prstGeom prst="downArrow">
            <a:avLst/>
          </a:prstGeom>
          <a:solidFill>
            <a:srgbClr val="5FB64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1" y="1556792"/>
            <a:ext cx="496887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22290"/>
            <a:ext cx="6696744" cy="28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696744" cy="22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Supposed causes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5258"/>
            <a:ext cx="8712968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5"/>
          <p:cNvSpPr/>
          <p:nvPr/>
        </p:nvSpPr>
        <p:spPr bwMode="auto">
          <a:xfrm>
            <a:off x="2735796" y="581201"/>
            <a:ext cx="2160240" cy="2232248"/>
          </a:xfrm>
          <a:prstGeom prst="up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851920" y="3068960"/>
            <a:ext cx="2088232" cy="216024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823" y="404664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" panose="020F0502020204030204" pitchFamily="34" charset="0"/>
              </a:rPr>
              <a:t>1. Pig health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2. Density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3. Feed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4. Draught/ventilation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5. Temperature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6. Adequate feed space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7. Water quality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8. Healthy/even growth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9. Enrichment</a:t>
            </a:r>
            <a:endParaRPr lang="en-IE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761" y="2989987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" panose="020F0502020204030204" pitchFamily="34" charset="0"/>
              </a:rPr>
              <a:t>10. Hygiene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11. Mixing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12. Background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13. Adequate light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14. Natural light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15. Breed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16. Bedding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17. Feed time</a:t>
            </a:r>
          </a:p>
          <a:p>
            <a:r>
              <a:rPr lang="en-IE" b="1" dirty="0" smtClean="0">
                <a:latin typeface="Calibri" panose="020F0502020204030204" pitchFamily="34" charset="0"/>
              </a:rPr>
              <a:t>18. Noise</a:t>
            </a:r>
            <a:endParaRPr lang="en-IE" b="1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6" y="116633"/>
            <a:ext cx="2299332" cy="22372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63875"/>
            <a:ext cx="2508361" cy="1673547"/>
          </a:xfrm>
          <a:prstGeom prst="rect">
            <a:avLst/>
          </a:prstGeom>
        </p:spPr>
      </p:pic>
      <p:sp>
        <p:nvSpPr>
          <p:cNvPr id="32" name="Multiply 31"/>
          <p:cNvSpPr/>
          <p:nvPr/>
        </p:nvSpPr>
        <p:spPr bwMode="auto">
          <a:xfrm>
            <a:off x="6444208" y="3573016"/>
            <a:ext cx="2035959" cy="144016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0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Calibri" panose="020F0502020204030204" pitchFamily="34" charset="0"/>
              </a:rPr>
              <a:t>In the event of an outbreak…</a:t>
            </a:r>
            <a:endParaRPr lang="en-IE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Calibri" panose="020F0502020204030204" pitchFamily="34" charset="0"/>
              </a:rPr>
              <a:t>Enrichment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S</a:t>
            </a:r>
            <a:r>
              <a:rPr lang="en-IE" sz="1800" dirty="0" smtClean="0">
                <a:latin typeface="Calibri" panose="020F0502020204030204" pitchFamily="34" charset="0"/>
              </a:rPr>
              <a:t>uggestions </a:t>
            </a:r>
            <a:r>
              <a:rPr lang="en-IE" sz="1800" dirty="0">
                <a:latin typeface="Calibri" panose="020F0502020204030204" pitchFamily="34" charset="0"/>
              </a:rPr>
              <a:t>that tail biting behaviour is redirected exploration </a:t>
            </a:r>
            <a:r>
              <a:rPr lang="en-IE" sz="1800" dirty="0" smtClean="0">
                <a:latin typeface="Calibri" panose="020F0502020204030204" pitchFamily="34" charset="0"/>
              </a:rPr>
              <a:t>behaviour.</a:t>
            </a:r>
          </a:p>
          <a:p>
            <a:pPr>
              <a:buFont typeface="Arial" pitchFamily="34" charset="0"/>
              <a:buChar char="•"/>
            </a:pPr>
            <a:endParaRPr lang="en-IE" sz="18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dirty="0" smtClean="0">
                <a:latin typeface="Calibri" panose="020F0502020204030204" pitchFamily="34" charset="0"/>
              </a:rPr>
              <a:t>As </a:t>
            </a:r>
            <a:r>
              <a:rPr lang="en-IE" sz="1800" dirty="0">
                <a:latin typeface="Calibri" panose="020F0502020204030204" pitchFamily="34" charset="0"/>
              </a:rPr>
              <a:t>one respondent commented </a:t>
            </a:r>
            <a:r>
              <a:rPr lang="en-IE" sz="1800" i="1" dirty="0">
                <a:latin typeface="Calibri" panose="020F0502020204030204" pitchFamily="34" charset="0"/>
              </a:rPr>
              <a:t>“Use of bedding material would no doubt prevent it. In the old days it would never have been a problem, the pigs are bored.” </a:t>
            </a:r>
            <a:endParaRPr lang="en-IE" sz="1800" i="1" dirty="0" smtClean="0">
              <a:latin typeface="Calibri" panose="020F0502020204030204" pitchFamily="34" charset="0"/>
            </a:endParaRPr>
          </a:p>
          <a:p>
            <a:pPr marL="0" indent="0"/>
            <a:endParaRPr lang="en-IE" sz="1800" i="1" dirty="0" smtClean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dirty="0">
                <a:latin typeface="Calibri" panose="020F0502020204030204" pitchFamily="34" charset="0"/>
              </a:rPr>
              <a:t>Many respondents believed that “</a:t>
            </a:r>
            <a:r>
              <a:rPr lang="en-IE" sz="1800" i="1" dirty="0">
                <a:latin typeface="Calibri" panose="020F0502020204030204" pitchFamily="34" charset="0"/>
              </a:rPr>
              <a:t>boredom has a big effect on tail biting</a:t>
            </a:r>
            <a:r>
              <a:rPr lang="en-IE" sz="1800" dirty="0">
                <a:latin typeface="Calibri" panose="020F0502020204030204" pitchFamily="34" charset="0"/>
              </a:rPr>
              <a:t>” and have found various methods successful in reducing it. </a:t>
            </a:r>
            <a:endParaRPr lang="en-IE" sz="1800" dirty="0" smtClean="0">
              <a:latin typeface="Calibri" panose="020F0502020204030204" pitchFamily="34" charset="0"/>
            </a:endParaRPr>
          </a:p>
          <a:p>
            <a:pPr marL="0" indent="0"/>
            <a:endParaRPr lang="en-IE" sz="18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E" sz="1800" b="1" dirty="0" smtClean="0">
                <a:latin typeface="Calibri" panose="020F0502020204030204" pitchFamily="34" charset="0"/>
              </a:rPr>
              <a:t>65</a:t>
            </a:r>
            <a:r>
              <a:rPr lang="en-IE" sz="1800" b="1" dirty="0">
                <a:latin typeface="Calibri" panose="020F0502020204030204" pitchFamily="34" charset="0"/>
              </a:rPr>
              <a:t>% </a:t>
            </a:r>
            <a:r>
              <a:rPr lang="en-IE" sz="1800" dirty="0">
                <a:latin typeface="Calibri" panose="020F0502020204030204" pitchFamily="34" charset="0"/>
              </a:rPr>
              <a:t>of </a:t>
            </a:r>
            <a:r>
              <a:rPr lang="en-IE" sz="1800" dirty="0" smtClean="0">
                <a:latin typeface="Calibri" panose="020F0502020204030204" pitchFamily="34" charset="0"/>
              </a:rPr>
              <a:t>respondents</a:t>
            </a:r>
            <a:r>
              <a:rPr lang="en-IE" sz="1800" dirty="0" smtClean="0">
                <a:latin typeface="Calibri" panose="020F0502020204030204" pitchFamily="34" charset="0"/>
              </a:rPr>
              <a:t> </a:t>
            </a:r>
            <a:r>
              <a:rPr lang="en-IE" sz="1800" dirty="0">
                <a:latin typeface="Calibri" panose="020F0502020204030204" pitchFamily="34" charset="0"/>
              </a:rPr>
              <a:t>adding additional enrichment following an outbreak. One respondent stated that if there is </a:t>
            </a:r>
            <a:r>
              <a:rPr lang="en-IE" sz="1800" dirty="0" smtClean="0">
                <a:latin typeface="Calibri" panose="020F0502020204030204" pitchFamily="34" charset="0"/>
              </a:rPr>
              <a:t>the </a:t>
            </a:r>
            <a:r>
              <a:rPr lang="en-IE" sz="1800" dirty="0">
                <a:latin typeface="Calibri" panose="020F0502020204030204" pitchFamily="34" charset="0"/>
              </a:rPr>
              <a:t>slightest sign of agitation he puts in wood. </a:t>
            </a:r>
          </a:p>
        </p:txBody>
      </p:sp>
    </p:spTree>
    <p:extLst>
      <p:ext uri="{BB962C8B-B14F-4D97-AF65-F5344CB8AC3E}">
        <p14:creationId xmlns:p14="http://schemas.microsoft.com/office/powerpoint/2010/main" val="13656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Calibri" panose="020F0502020204030204" pitchFamily="34" charset="0"/>
              </a:rPr>
              <a:t>Origins</a:t>
            </a:r>
            <a:endParaRPr lang="en-IE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9808"/>
              </p:ext>
            </p:extLst>
          </p:nvPr>
        </p:nvGraphicFramePr>
        <p:xfrm>
          <a:off x="0" y="121920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1403648" y="3645024"/>
            <a:ext cx="72008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07504" y="3212976"/>
            <a:ext cx="1296144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" panose="020F0502020204030204" pitchFamily="34" charset="0"/>
              </a:rPr>
              <a:t>First recognised but not a major problem</a:t>
            </a:r>
            <a:endParaRPr lang="en-IE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1979712" y="1916832"/>
            <a:ext cx="1656184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95536" y="1268760"/>
            <a:ext cx="1584176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" panose="020F0502020204030204" pitchFamily="34" charset="0"/>
              </a:rPr>
              <a:t>Slatted </a:t>
            </a:r>
            <a:r>
              <a:rPr lang="en-IE" dirty="0">
                <a:latin typeface="Calibri" panose="020F0502020204030204" pitchFamily="34" charset="0"/>
              </a:rPr>
              <a:t>floors began to displace deep straw bedded </a:t>
            </a:r>
            <a:r>
              <a:rPr lang="en-IE" dirty="0" smtClean="0">
                <a:latin typeface="Calibri" panose="020F0502020204030204" pitchFamily="34" charset="0"/>
              </a:rPr>
              <a:t>systems</a:t>
            </a:r>
            <a:endParaRPr lang="en-IE" dirty="0">
              <a:latin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220072" y="1484784"/>
            <a:ext cx="1512168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803740" y="469121"/>
            <a:ext cx="2088232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" panose="020F0502020204030204" pitchFamily="34" charset="0"/>
              </a:rPr>
              <a:t>Move from small</a:t>
            </a:r>
            <a:r>
              <a:rPr lang="en-IE" dirty="0">
                <a:latin typeface="Calibri" panose="020F0502020204030204" pitchFamily="34" charset="0"/>
              </a:rPr>
              <a:t>, extensive labour dependent enterprises into large, intensive capital dependent production systems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5896" y="68431"/>
            <a:ext cx="252028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" panose="020F0502020204030204" pitchFamily="34" charset="0"/>
              </a:rPr>
              <a:t>Tail </a:t>
            </a:r>
            <a:r>
              <a:rPr lang="en-IE" dirty="0">
                <a:latin typeface="Calibri" panose="020F0502020204030204" pitchFamily="34" charset="0"/>
              </a:rPr>
              <a:t>biting </a:t>
            </a:r>
            <a:r>
              <a:rPr lang="en-IE" dirty="0" smtClean="0">
                <a:latin typeface="Calibri" panose="020F0502020204030204" pitchFamily="34" charset="0"/>
              </a:rPr>
              <a:t>surfaces </a:t>
            </a:r>
            <a:r>
              <a:rPr lang="en-IE" dirty="0">
                <a:latin typeface="Calibri" panose="020F0502020204030204" pitchFamily="34" charset="0"/>
              </a:rPr>
              <a:t>and </a:t>
            </a:r>
            <a:r>
              <a:rPr lang="en-IE" dirty="0" smtClean="0">
                <a:latin typeface="Calibri" panose="020F0502020204030204" pitchFamily="34" charset="0"/>
              </a:rPr>
              <a:t>increases </a:t>
            </a:r>
            <a:r>
              <a:rPr lang="en-IE" dirty="0">
                <a:latin typeface="Calibri" panose="020F0502020204030204" pitchFamily="34" charset="0"/>
              </a:rPr>
              <a:t>in all countries and in all housing systems </a:t>
            </a:r>
          </a:p>
        </p:txBody>
      </p:sp>
    </p:spTree>
    <p:extLst>
      <p:ext uri="{BB962C8B-B14F-4D97-AF65-F5344CB8AC3E}">
        <p14:creationId xmlns:p14="http://schemas.microsoft.com/office/powerpoint/2010/main" val="30556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Enrichment used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7" y="1268760"/>
            <a:ext cx="7919778" cy="387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P:\PIGPROD\6744 - Entail\Amy\Pictures_Pat O Keeffes_Rep 1-first stage weaners\Rep 1_1st stage\IMG_2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87" y="332656"/>
            <a:ext cx="2304256" cy="25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:\PIGPROD\6744 - Entail\Amy\Pictures_Pat O Keeffes_Rep 1-first stage weaners\Rep 1_1st stage\IMG_2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63" y="2839249"/>
            <a:ext cx="2335777" cy="23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P:\PIGPROD\6744 - Entail\Amy\Pictures_Pat O Keeffes_Rep 1-first stage weaners\Rep 1_1st stage\IMG_2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" y="332656"/>
            <a:ext cx="3256724" cy="25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:\PIGPROD\6744 - Entail\Amy\Pictures_Pat O Keeffes_Rep 1-first stage weaners\IMG_29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7" y="2839249"/>
            <a:ext cx="3283365" cy="25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P:\PIGPROD\6744 - Entail\Amy\Pictures_Pat O Keeffes_Rep 1-first stage weaners\Misc. enrichment\IMG_33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79" y="332656"/>
            <a:ext cx="2808311" cy="25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rc_mi" descr="http://hokverrijking.files.wordpress.com/2011/03/bio-hv-pict-bask-varken-bij-in-hout-aan-kett-hokverrijking-001-6-7-bk-170311.jp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52" y="2839248"/>
            <a:ext cx="2814238" cy="255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663" y="2839248"/>
            <a:ext cx="2335778" cy="2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568952" cy="50101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04800"/>
            <a:ext cx="8278688" cy="457200"/>
          </a:xfrm>
        </p:spPr>
        <p:txBody>
          <a:bodyPr/>
          <a:lstStyle/>
          <a:p>
            <a:r>
              <a:rPr lang="en-IE" dirty="0" smtClean="0"/>
              <a:t>Enrichment considerations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96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7772400" cy="4114800"/>
          </a:xfrm>
        </p:spPr>
        <p:txBody>
          <a:bodyPr/>
          <a:lstStyle/>
          <a:p>
            <a:r>
              <a:rPr lang="en-IE" sz="1800" b="1" dirty="0" smtClean="0">
                <a:latin typeface="Calibri" panose="020F0502020204030204" pitchFamily="34" charset="0"/>
              </a:rPr>
              <a:t>81% </a:t>
            </a:r>
            <a:r>
              <a:rPr lang="en-IE" sz="1800" dirty="0" smtClean="0">
                <a:latin typeface="Calibri" panose="020F0502020204030204" pitchFamily="34" charset="0"/>
              </a:rPr>
              <a:t>would consider additional enrichment</a:t>
            </a:r>
            <a:endParaRPr lang="en-IE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75757"/>
              </p:ext>
            </p:extLst>
          </p:nvPr>
        </p:nvGraphicFramePr>
        <p:xfrm>
          <a:off x="755576" y="1844824"/>
          <a:ext cx="6387802" cy="341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25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772400" cy="4572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12686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1600" kern="0" dirty="0">
                <a:latin typeface="Calibri" panose="020F0502020204030204" pitchFamily="34" charset="0"/>
              </a:rPr>
              <a:t>Abnormal behaviours such as tail biting are significant problems on Irish farms with </a:t>
            </a:r>
            <a:r>
              <a:rPr lang="en-IE" sz="1600" b="1" kern="0" dirty="0">
                <a:latin typeface="Calibri" panose="020F0502020204030204" pitchFamily="34" charset="0"/>
              </a:rPr>
              <a:t>96% </a:t>
            </a:r>
            <a:r>
              <a:rPr lang="en-IE" sz="1600" kern="0" dirty="0">
                <a:latin typeface="Calibri" panose="020F0502020204030204" pitchFamily="34" charset="0"/>
              </a:rPr>
              <a:t>of respondents experiencing some form of biting in the last year.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IE" sz="1600" kern="0" dirty="0">
              <a:latin typeface="Calibri" panose="020F050202020403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1600" b="1" kern="0" dirty="0">
                <a:latin typeface="Calibri" panose="020F0502020204030204" pitchFamily="34" charset="0"/>
              </a:rPr>
              <a:t>Condemnation</a:t>
            </a:r>
            <a:r>
              <a:rPr lang="en-IE" sz="1600" kern="0" dirty="0">
                <a:latin typeface="Calibri" panose="020F0502020204030204" pitchFamily="34" charset="0"/>
              </a:rPr>
              <a:t> and </a:t>
            </a:r>
            <a:r>
              <a:rPr lang="en-IE" sz="1600" b="1" kern="0" dirty="0">
                <a:latin typeface="Calibri" panose="020F0502020204030204" pitchFamily="34" charset="0"/>
              </a:rPr>
              <a:t>loss of productivity </a:t>
            </a:r>
            <a:r>
              <a:rPr lang="en-IE" sz="1600" kern="0" dirty="0">
                <a:latin typeface="Calibri" panose="020F0502020204030204" pitchFamily="34" charset="0"/>
              </a:rPr>
              <a:t>rank as the greatest concerns.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IE" sz="1600" kern="0" dirty="0">
              <a:latin typeface="Calibri" panose="020F050202020403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1600" b="1" kern="0" dirty="0">
                <a:latin typeface="Calibri" panose="020F0502020204030204" pitchFamily="34" charset="0"/>
              </a:rPr>
              <a:t>Ear biting </a:t>
            </a:r>
            <a:r>
              <a:rPr lang="en-IE" sz="1600" kern="0" dirty="0">
                <a:latin typeface="Calibri" panose="020F0502020204030204" pitchFamily="34" charset="0"/>
              </a:rPr>
              <a:t>was found to peak in the </a:t>
            </a:r>
            <a:r>
              <a:rPr lang="en-IE" sz="1600" b="1" kern="0" dirty="0">
                <a:latin typeface="Calibri" panose="020F0502020204030204" pitchFamily="34" charset="0"/>
              </a:rPr>
              <a:t>2</a:t>
            </a:r>
            <a:r>
              <a:rPr lang="en-IE" sz="1600" b="1" kern="0" baseline="30000" dirty="0">
                <a:latin typeface="Calibri" panose="020F0502020204030204" pitchFamily="34" charset="0"/>
              </a:rPr>
              <a:t>nd</a:t>
            </a:r>
            <a:r>
              <a:rPr lang="en-IE" sz="1600" b="1" kern="0" dirty="0">
                <a:latin typeface="Calibri" panose="020F0502020204030204" pitchFamily="34" charset="0"/>
              </a:rPr>
              <a:t> stage</a:t>
            </a:r>
            <a:r>
              <a:rPr lang="en-IE" sz="1600" kern="0" dirty="0">
                <a:latin typeface="Calibri" panose="020F0502020204030204" pitchFamily="34" charset="0"/>
              </a:rPr>
              <a:t>, while </a:t>
            </a:r>
            <a:r>
              <a:rPr lang="en-IE" sz="1600" b="1" kern="0" dirty="0">
                <a:latin typeface="Calibri" panose="020F0502020204030204" pitchFamily="34" charset="0"/>
              </a:rPr>
              <a:t>tail biting </a:t>
            </a:r>
            <a:r>
              <a:rPr lang="en-IE" sz="1600" kern="0" dirty="0">
                <a:latin typeface="Calibri" panose="020F0502020204030204" pitchFamily="34" charset="0"/>
              </a:rPr>
              <a:t>reached its apex in the </a:t>
            </a:r>
            <a:r>
              <a:rPr lang="en-IE" sz="1600" b="1" kern="0" dirty="0">
                <a:latin typeface="Calibri" panose="020F0502020204030204" pitchFamily="34" charset="0"/>
              </a:rPr>
              <a:t>finishing stage</a:t>
            </a:r>
            <a:r>
              <a:rPr lang="en-IE" sz="1600" kern="0" dirty="0">
                <a:latin typeface="Calibri" panose="020F0502020204030204" pitchFamily="34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IE" sz="1600" kern="0" dirty="0">
              <a:latin typeface="Calibri" panose="020F050202020403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1600" kern="0" dirty="0">
                <a:latin typeface="Calibri" panose="020F0502020204030204" pitchFamily="34" charset="0"/>
              </a:rPr>
              <a:t>Some of the biggest triggers were believed to be </a:t>
            </a:r>
            <a:r>
              <a:rPr lang="en-IE" sz="1600" b="1" kern="0" dirty="0">
                <a:latin typeface="Calibri" panose="020F0502020204030204" pitchFamily="34" charset="0"/>
              </a:rPr>
              <a:t>pig health, density/feed space </a:t>
            </a:r>
            <a:r>
              <a:rPr lang="en-IE" sz="1600" kern="0" dirty="0">
                <a:latin typeface="Calibri" panose="020F0502020204030204" pitchFamily="34" charset="0"/>
              </a:rPr>
              <a:t>and extremes in </a:t>
            </a:r>
            <a:r>
              <a:rPr lang="en-IE" sz="1600" b="1" kern="0" dirty="0">
                <a:latin typeface="Calibri" panose="020F0502020204030204" pitchFamily="34" charset="0"/>
              </a:rPr>
              <a:t>temperature</a:t>
            </a:r>
            <a:r>
              <a:rPr lang="en-IE" sz="1600" kern="0" dirty="0">
                <a:latin typeface="Calibri" panose="020F0502020204030204" pitchFamily="34" charset="0"/>
              </a:rPr>
              <a:t>, </a:t>
            </a:r>
            <a:r>
              <a:rPr lang="en-IE" sz="1600" b="1" kern="0" dirty="0">
                <a:latin typeface="Calibri" panose="020F0502020204030204" pitchFamily="34" charset="0"/>
              </a:rPr>
              <a:t>ventilation</a:t>
            </a:r>
            <a:r>
              <a:rPr lang="en-IE" sz="1600" kern="0" dirty="0">
                <a:latin typeface="Calibri" panose="020F0502020204030204" pitchFamily="34" charset="0"/>
              </a:rPr>
              <a:t> and </a:t>
            </a:r>
            <a:r>
              <a:rPr lang="en-IE" sz="1600" b="1" kern="0" dirty="0">
                <a:latin typeface="Calibri" panose="020F0502020204030204" pitchFamily="34" charset="0"/>
              </a:rPr>
              <a:t>dietary changes</a:t>
            </a:r>
            <a:r>
              <a:rPr lang="en-IE" sz="1600" kern="0" dirty="0">
                <a:latin typeface="Calibri" panose="020F0502020204030204" pitchFamily="34" charset="0"/>
              </a:rPr>
              <a:t>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IE" sz="1600" kern="0" dirty="0">
              <a:latin typeface="Calibri" panose="020F050202020403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1600" b="1" kern="0" dirty="0">
                <a:latin typeface="Calibri" panose="020F0502020204030204" pitchFamily="34" charset="0"/>
              </a:rPr>
              <a:t>Enrichment</a:t>
            </a:r>
            <a:r>
              <a:rPr lang="en-IE" sz="1600" kern="0" dirty="0">
                <a:latin typeface="Calibri" panose="020F0502020204030204" pitchFamily="34" charset="0"/>
              </a:rPr>
              <a:t> was found to be useful in reducing the incidences of tail biting and stabilising it when it does occur, with </a:t>
            </a:r>
            <a:r>
              <a:rPr lang="en-IE" sz="1600" b="1" kern="0" dirty="0">
                <a:latin typeface="Calibri" panose="020F0502020204030204" pitchFamily="34" charset="0"/>
              </a:rPr>
              <a:t>65% </a:t>
            </a:r>
            <a:r>
              <a:rPr lang="en-IE" sz="1600" kern="0" dirty="0">
                <a:latin typeface="Calibri" panose="020F0502020204030204" pitchFamily="34" charset="0"/>
              </a:rPr>
              <a:t>of respondents adding additional enrichment following an outbreak.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IE" sz="1600" kern="0" dirty="0">
              <a:latin typeface="Calibri" panose="020F0502020204030204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IE" sz="1600" kern="0" dirty="0">
                <a:latin typeface="Calibri" panose="020F0502020204030204" pitchFamily="34" charset="0"/>
              </a:rPr>
              <a:t>The biggest considerations when selecting enrichment included </a:t>
            </a:r>
            <a:r>
              <a:rPr lang="en-IE" sz="1600" b="1" kern="0" dirty="0">
                <a:latin typeface="Calibri" panose="020F0502020204030204" pitchFamily="34" charset="0"/>
              </a:rPr>
              <a:t>effectiveness</a:t>
            </a:r>
            <a:r>
              <a:rPr lang="en-IE" sz="1600" kern="0" dirty="0">
                <a:latin typeface="Calibri" panose="020F0502020204030204" pitchFamily="34" charset="0"/>
              </a:rPr>
              <a:t> and </a:t>
            </a:r>
            <a:r>
              <a:rPr lang="en-IE" sz="1600" b="1" kern="0" dirty="0">
                <a:latin typeface="Calibri" panose="020F0502020204030204" pitchFamily="34" charset="0"/>
              </a:rPr>
              <a:t>longevity</a:t>
            </a:r>
            <a:r>
              <a:rPr lang="en-IE" sz="1600" kern="0" dirty="0">
                <a:latin typeface="Calibri" panose="020F0502020204030204" pitchFamily="34" charset="0"/>
              </a:rPr>
              <a:t>, with chains, hanging devices and wood being used most commonly.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16632"/>
            <a:ext cx="54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b="1" dirty="0">
                <a:solidFill>
                  <a:srgbClr val="5FB640"/>
                </a:solidFill>
                <a:latin typeface="Calibri" panose="020F0502020204030204" pitchFamily="34" charset="0"/>
              </a:rPr>
              <a:t>Summary of main points</a:t>
            </a:r>
          </a:p>
        </p:txBody>
      </p:sp>
    </p:spTree>
    <p:extLst>
      <p:ext uri="{BB962C8B-B14F-4D97-AF65-F5344CB8AC3E}">
        <p14:creationId xmlns:p14="http://schemas.microsoft.com/office/powerpoint/2010/main" val="5815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/>
              <a:t>Thank you for listening</a:t>
            </a:r>
            <a:endParaRPr lang="en-IE" sz="4000" dirty="0"/>
          </a:p>
        </p:txBody>
      </p:sp>
      <p:pic>
        <p:nvPicPr>
          <p:cNvPr id="3074" name="Picture 2" descr="http://www.pig333.com/3tres3_common/art/pig333/1521/200908_3563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0486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85" y="41490988"/>
            <a:ext cx="3680989" cy="13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6830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415767"/>
            <a:ext cx="3600400" cy="119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ureuropemap.com/blank_europe_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6362"/>
            <a:ext cx="6667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6384" y="1333217"/>
            <a:ext cx="2502884" cy="203132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72.5%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of study pigs (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  <a:hlinkClick r:id="rId4" action="ppaction://hlinkfile" tooltip="Harley, 2014 #77"/>
              </a:rPr>
              <a:t>Harley et al., 2014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) and moderate and severe tail lesions being present in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25.2%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and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3.1%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of pigs (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  <a:hlinkClick r:id="rId5" action="ppaction://hlinkfile" tooltip="Van Staaveren, 2015 #188"/>
              </a:rPr>
              <a:t>Van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ArialMT"/>
                <a:hlinkClick r:id="rId5" action="ppaction://hlinkfile" tooltip="Van Staaveren, 2015 #188"/>
              </a:rPr>
              <a:t>Staaveren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  <a:hlinkClick r:id="rId5" action="ppaction://hlinkfile" tooltip="Van Staaveren, 2015 #188"/>
              </a:rPr>
              <a:t> et al., 2015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)</a:t>
            </a:r>
            <a:endParaRPr lang="en-IE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476500" y="2132856"/>
            <a:ext cx="799356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0" y="106042"/>
            <a:ext cx="269979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Calibri" panose="020F0502020204030204" pitchFamily="34" charset="0"/>
              </a:rPr>
              <a:t>34.5</a:t>
            </a:r>
            <a:r>
              <a:rPr lang="en-IE" b="1" dirty="0">
                <a:latin typeface="Calibri" panose="020F0502020204030204" pitchFamily="34" charset="0"/>
              </a:rPr>
              <a:t>% </a:t>
            </a:r>
            <a:r>
              <a:rPr lang="en-IE" dirty="0">
                <a:latin typeface="Calibri" panose="020F0502020204030204" pitchFamily="34" charset="0"/>
              </a:rPr>
              <a:t>(</a:t>
            </a:r>
            <a:r>
              <a:rPr lang="en-IE" dirty="0" err="1">
                <a:latin typeface="Calibri" panose="020F0502020204030204" pitchFamily="34" charset="0"/>
                <a:hlinkClick r:id="rId6" action="ppaction://hlinkfile" tooltip="Valros, 2004 #107"/>
              </a:rPr>
              <a:t>Valros</a:t>
            </a:r>
            <a:r>
              <a:rPr lang="en-IE" dirty="0">
                <a:latin typeface="Calibri" panose="020F0502020204030204" pitchFamily="34" charset="0"/>
                <a:hlinkClick r:id="rId6" action="ppaction://hlinkfile" tooltip="Valros, 2004 #107"/>
              </a:rPr>
              <a:t> et al., 2004</a:t>
            </a:r>
            <a:r>
              <a:rPr lang="en-IE" dirty="0">
                <a:latin typeface="Calibri" panose="020F0502020204030204" pitchFamily="34" charset="0"/>
              </a:rPr>
              <a:t>) of pigs displayed tail lesions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699792" y="548680"/>
            <a:ext cx="3384376" cy="480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339752" y="2708920"/>
            <a:ext cx="2088232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0" y="3668387"/>
            <a:ext cx="2476500" cy="20313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>
                <a:latin typeface="Calibri" panose="020F0502020204030204" pitchFamily="34" charset="0"/>
              </a:rPr>
              <a:t>53% </a:t>
            </a:r>
            <a:r>
              <a:rPr lang="en-IE" dirty="0" smtClean="0">
                <a:latin typeface="Calibri" panose="020F0502020204030204" pitchFamily="34" charset="0"/>
              </a:rPr>
              <a:t>in a Dutch abattoir study </a:t>
            </a:r>
            <a:r>
              <a:rPr lang="en-IE" dirty="0">
                <a:latin typeface="Calibri" panose="020F0502020204030204" pitchFamily="34" charset="0"/>
              </a:rPr>
              <a:t>(</a:t>
            </a:r>
            <a:r>
              <a:rPr lang="en-IE" dirty="0">
                <a:latin typeface="Calibri" panose="020F0502020204030204" pitchFamily="34" charset="0"/>
                <a:hlinkClick r:id="rId7" action="ppaction://hlinkfile" tooltip="de Lauwere, 2009 #106"/>
              </a:rPr>
              <a:t>de </a:t>
            </a:r>
            <a:r>
              <a:rPr lang="en-IE" dirty="0" err="1">
                <a:latin typeface="Calibri" panose="020F0502020204030204" pitchFamily="34" charset="0"/>
                <a:hlinkClick r:id="rId7" action="ppaction://hlinkfile" tooltip="de Lauwere, 2009 #106"/>
              </a:rPr>
              <a:t>Lauwere</a:t>
            </a:r>
            <a:r>
              <a:rPr lang="en-IE" dirty="0">
                <a:latin typeface="Calibri" panose="020F0502020204030204" pitchFamily="34" charset="0"/>
                <a:hlinkClick r:id="rId7" action="ppaction://hlinkfile" tooltip="de Lauwere, 2009 #106"/>
              </a:rPr>
              <a:t>, </a:t>
            </a:r>
            <a:r>
              <a:rPr lang="en-IE" dirty="0" smtClean="0">
                <a:latin typeface="Calibri" panose="020F0502020204030204" pitchFamily="34" charset="0"/>
                <a:hlinkClick r:id="rId7" action="ppaction://hlinkfile" tooltip="de Lauwere, 2009 #106"/>
              </a:rPr>
              <a:t>2009</a:t>
            </a:r>
            <a:r>
              <a:rPr lang="en-IE" dirty="0" smtClean="0">
                <a:latin typeface="Calibri" panose="020F0502020204030204" pitchFamily="34" charset="0"/>
              </a:rPr>
              <a:t>). Of </a:t>
            </a:r>
            <a:r>
              <a:rPr lang="en-IE" dirty="0">
                <a:latin typeface="Calibri" panose="020F0502020204030204" pitchFamily="34" charset="0"/>
              </a:rPr>
              <a:t>700 individual piglets </a:t>
            </a:r>
            <a:r>
              <a:rPr lang="en-IE" dirty="0" smtClean="0">
                <a:latin typeface="Calibri" panose="020F0502020204030204" pitchFamily="34" charset="0"/>
              </a:rPr>
              <a:t>= </a:t>
            </a:r>
            <a:r>
              <a:rPr lang="en-IE" b="1" dirty="0" smtClean="0">
                <a:latin typeface="Calibri" panose="020F0502020204030204" pitchFamily="34" charset="0"/>
              </a:rPr>
              <a:t>95</a:t>
            </a:r>
            <a:r>
              <a:rPr lang="en-IE" b="1" dirty="0">
                <a:latin typeface="Calibri" panose="020F0502020204030204" pitchFamily="34" charset="0"/>
              </a:rPr>
              <a:t>% </a:t>
            </a:r>
            <a:r>
              <a:rPr lang="en-IE" dirty="0">
                <a:latin typeface="Calibri" panose="020F0502020204030204" pitchFamily="34" charset="0"/>
              </a:rPr>
              <a:t>was observed with tail damage at some stage </a:t>
            </a:r>
            <a:r>
              <a:rPr lang="en-IE" dirty="0" smtClean="0">
                <a:latin typeface="Calibri" panose="020F0502020204030204" pitchFamily="34" charset="0"/>
              </a:rPr>
              <a:t>(</a:t>
            </a:r>
            <a:r>
              <a:rPr lang="en-IE" dirty="0" err="1">
                <a:latin typeface="Calibri" panose="020F0502020204030204" pitchFamily="34" charset="0"/>
              </a:rPr>
              <a:t>Zonderland</a:t>
            </a:r>
            <a:r>
              <a:rPr lang="en-IE" dirty="0">
                <a:latin typeface="Calibri" panose="020F0502020204030204" pitchFamily="34" charset="0"/>
              </a:rPr>
              <a:t>, 2011).</a:t>
            </a:r>
            <a:r>
              <a:rPr lang="en-IE" dirty="0" smtClean="0">
                <a:latin typeface="Calibri" panose="020F0502020204030204" pitchFamily="34" charset="0"/>
              </a:rPr>
              <a:t> </a:t>
            </a:r>
            <a:endParaRPr lang="en-I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Calibri" panose="020F0502020204030204" pitchFamily="34" charset="0"/>
              </a:rPr>
              <a:t>Impacts</a:t>
            </a:r>
            <a:endParaRPr lang="en-IE" sz="40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dualite.files.wordpress.com/2009/01/skinny_p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4766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88489"/>
            <a:ext cx="4248472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Camerlink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 et al. (2012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)-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 biting irrespective of the severity of wounds grew less well which corresponded to a weight difference of approximately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kg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the finishing period. 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4572000" y="3187885"/>
            <a:ext cx="4410236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Correspondingly, Harley et al. (2014) found a significant negative effect of tail lesion severity on carcass weight, with a potential loss of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1.182kg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 (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€0.59 per pig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heltenham-BookCond"/>
              </a:rPr>
              <a:t>). </a:t>
            </a:r>
            <a:endParaRPr lang="en-IE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656137" y="1340768"/>
            <a:ext cx="915863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656137" y="3166145"/>
            <a:ext cx="915863" cy="3348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012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2251" y="476672"/>
            <a:ext cx="4164245" cy="120032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NewBaskerville-Roman"/>
              </a:rPr>
              <a:t>The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NewBaskerville-Roman"/>
              </a:rPr>
              <a:t>wounded tail may become contaminated leading to abscesses of the hindquarters and the posterior segment of the spinal column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4872251" y="2060848"/>
            <a:ext cx="4204036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NewBaskerville-Roman"/>
              </a:rPr>
              <a:t>Secondary infection may occur in the lungs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4872251" y="2726854"/>
            <a:ext cx="4164245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GillSans-Italic"/>
              </a:rPr>
              <a:t>T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GillSans-Italic"/>
              </a:rPr>
              <a:t>ail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GillSans-Italic"/>
              </a:rPr>
              <a:t>lesion severity </a:t>
            </a:r>
            <a:r>
              <a:rPr lang="en-IE" dirty="0" smtClean="0">
                <a:latin typeface="Calibri" panose="020F0502020204030204" pitchFamily="34" charset="0"/>
                <a:ea typeface="Calibri" panose="020F0502020204030204" pitchFamily="34" charset="0"/>
                <a:cs typeface="GillSans-Italic"/>
              </a:rPr>
              <a:t>was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GillSans-Italic"/>
              </a:rPr>
              <a:t>significantly associated with carcass condemnation which accounted for up to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GillSans-Italic"/>
              </a:rPr>
              <a:t>70%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GillSans-Italic"/>
              </a:rPr>
              <a:t>of total carcass condemnations (Harley et al. 2014)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TimesNewRomanPSMT"/>
              </a:rPr>
              <a:t>.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dvGulliv-R"/>
              </a:rPr>
              <a:t> 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860032" y="4749686"/>
            <a:ext cx="4216255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In Ireland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NewBaskerville-Roman"/>
              </a:rPr>
              <a:t>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Harley et al. (2014) calculated an economic loss value of 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€ 1.69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study pig. 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3986624" cy="2808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01008"/>
            <a:ext cx="2798105" cy="21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Calibri" panose="020F0502020204030204" pitchFamily="34" charset="0"/>
              </a:rPr>
              <a:t>Proposed causes</a:t>
            </a:r>
            <a:endParaRPr lang="en-IE" sz="40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80728"/>
            <a:ext cx="8208912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5792" y="5159896"/>
            <a:ext cx="4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" panose="020F0502020204030204" pitchFamily="34" charset="0"/>
              </a:rPr>
              <a:t>Taken from Farewelldock.eu (</a:t>
            </a:r>
            <a:r>
              <a:rPr lang="en-IE" dirty="0" err="1" smtClean="0">
                <a:latin typeface="Calibri" panose="020F0502020204030204" pitchFamily="34" charset="0"/>
              </a:rPr>
              <a:t>Bracke</a:t>
            </a:r>
            <a:r>
              <a:rPr lang="en-IE" dirty="0" smtClean="0">
                <a:latin typeface="Calibri" panose="020F0502020204030204" pitchFamily="34" charset="0"/>
              </a:rPr>
              <a:t>, 2010)</a:t>
            </a:r>
            <a:endParaRPr lang="en-I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54868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smtClean="0">
                <a:latin typeface="Calibri" panose="020F0502020204030204" pitchFamily="34" charset="0"/>
              </a:rPr>
              <a:t>58 </a:t>
            </a:r>
            <a:r>
              <a:rPr lang="en-IE" b="1" dirty="0" smtClean="0">
                <a:latin typeface="Calibri" panose="020F0502020204030204" pitchFamily="34" charset="0"/>
              </a:rPr>
              <a:t>respondents from 21 counties</a:t>
            </a:r>
          </a:p>
          <a:p>
            <a:endParaRPr lang="en-IE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559025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Management</a:t>
            </a:r>
            <a:endParaRPr lang="en-IE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965" y="1181042"/>
            <a:ext cx="243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Size of farm, lines</a:t>
            </a:r>
            <a:endParaRPr lang="en-IE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965" y="1998070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Biggest negatives of tail biting</a:t>
            </a:r>
            <a:endParaRPr lang="en-IE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2476737"/>
            <a:ext cx="304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Frequency of biting behaviour</a:t>
            </a:r>
            <a:endParaRPr lang="en-IE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5109" y="2962098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Patterns observed</a:t>
            </a:r>
            <a:endParaRPr lang="en-IE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5917" y="3454439"/>
            <a:ext cx="16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Biggest triggers</a:t>
            </a:r>
            <a:endParaRPr lang="en-IE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5917" y="3953050"/>
            <a:ext cx="265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Remedial solutions</a:t>
            </a:r>
            <a:endParaRPr lang="en-IE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5179" y="4445391"/>
            <a:ext cx="200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Enrichment</a:t>
            </a:r>
            <a:endParaRPr lang="en-IE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047" y="676473"/>
            <a:ext cx="3024336" cy="21344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246212"/>
            <a:ext cx="2095633" cy="15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 smtClean="0">
                <a:latin typeface="Calibri" panose="020F0502020204030204" pitchFamily="34" charset="0"/>
              </a:rPr>
              <a:t>Reoccurring themes</a:t>
            </a:r>
            <a:endParaRPr lang="en-IE" sz="4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E" sz="1800" b="1" i="1" dirty="0">
                <a:latin typeface="Calibri" panose="020F0502020204030204" pitchFamily="34" charset="0"/>
              </a:rPr>
              <a:t>“Tail biting is the biggest negative of pig production”</a:t>
            </a:r>
          </a:p>
          <a:p>
            <a:pPr lvl="0"/>
            <a:endParaRPr lang="en-IE" sz="1800" b="1" i="1" dirty="0" smtClean="0">
              <a:latin typeface="Calibri" panose="020F0502020204030204" pitchFamily="34" charset="0"/>
            </a:endParaRPr>
          </a:p>
          <a:p>
            <a:pPr lvl="0"/>
            <a:r>
              <a:rPr lang="en-IE" sz="1800" b="1" i="1" dirty="0" smtClean="0">
                <a:latin typeface="Calibri" panose="020F0502020204030204" pitchFamily="34" charset="0"/>
              </a:rPr>
              <a:t>“Tail </a:t>
            </a:r>
            <a:r>
              <a:rPr lang="en-IE" sz="1800" b="1" i="1" dirty="0">
                <a:latin typeface="Calibri" panose="020F0502020204030204" pitchFamily="34" charset="0"/>
              </a:rPr>
              <a:t>biting happens sporadically</a:t>
            </a:r>
            <a:r>
              <a:rPr lang="en-IE" sz="1800" b="1" i="1" dirty="0" smtClean="0">
                <a:latin typeface="Calibri" panose="020F0502020204030204" pitchFamily="34" charset="0"/>
              </a:rPr>
              <a:t>”</a:t>
            </a:r>
          </a:p>
          <a:p>
            <a:pPr lvl="0"/>
            <a:endParaRPr lang="en-IE" sz="1800" b="1" i="1" dirty="0">
              <a:latin typeface="Calibri" panose="020F0502020204030204" pitchFamily="34" charset="0"/>
            </a:endParaRPr>
          </a:p>
          <a:p>
            <a:pPr lvl="0"/>
            <a:r>
              <a:rPr lang="en-IE" sz="1800" b="1" i="1" dirty="0">
                <a:latin typeface="Calibri" panose="020F0502020204030204" pitchFamily="34" charset="0"/>
              </a:rPr>
              <a:t>“Tail biting is horrible. The biggest negative for me is seeing a good pig </a:t>
            </a:r>
            <a:r>
              <a:rPr lang="en-IE" sz="1800" b="1" i="1" dirty="0" smtClean="0">
                <a:latin typeface="Calibri" panose="020F0502020204030204" pitchFamily="34" charset="0"/>
              </a:rPr>
              <a:t>destroyed”</a:t>
            </a:r>
          </a:p>
          <a:p>
            <a:pPr lvl="0"/>
            <a:endParaRPr lang="en-IE" sz="1800" b="1" i="1" dirty="0">
              <a:latin typeface="Calibri" panose="020F0502020204030204" pitchFamily="34" charset="0"/>
            </a:endParaRPr>
          </a:p>
          <a:p>
            <a:r>
              <a:rPr lang="en-IE" sz="1800" b="1" i="1" dirty="0">
                <a:latin typeface="Calibri" panose="020F0502020204030204" pitchFamily="34" charset="0"/>
              </a:rPr>
              <a:t>“Weak pigs are the most destructive. It will be one or two pigs who will do it</a:t>
            </a:r>
            <a:r>
              <a:rPr lang="en-IE" sz="1800" b="1" i="1" dirty="0" smtClean="0">
                <a:latin typeface="Calibri" panose="020F0502020204030204" pitchFamily="34" charset="0"/>
              </a:rPr>
              <a:t>”</a:t>
            </a:r>
            <a:endParaRPr lang="en-IE" sz="1800" b="1" i="1" dirty="0">
              <a:latin typeface="Calibri" panose="020F0502020204030204" pitchFamily="34" charset="0"/>
            </a:endParaRPr>
          </a:p>
          <a:p>
            <a:endParaRPr lang="en-IE" sz="1800" b="1" i="1" dirty="0">
              <a:latin typeface="Calibri" panose="020F0502020204030204" pitchFamily="34" charset="0"/>
            </a:endParaRPr>
          </a:p>
          <a:p>
            <a:r>
              <a:rPr lang="en-IE" sz="1800" b="1" i="1" dirty="0">
                <a:latin typeface="Calibri" panose="020F0502020204030204" pitchFamily="34" charset="0"/>
              </a:rPr>
              <a:t>“The biggest problem with tail biting is trying to eliminate it</a:t>
            </a:r>
            <a:r>
              <a:rPr lang="en-IE" sz="1800" b="1" i="1" dirty="0" smtClean="0">
                <a:latin typeface="Calibri" panose="020F0502020204030204" pitchFamily="34" charset="0"/>
              </a:rPr>
              <a:t>”</a:t>
            </a:r>
            <a:endParaRPr lang="en-IE" sz="1800" b="1" i="1" dirty="0">
              <a:latin typeface="Calibri" panose="020F0502020204030204" pitchFamily="34" charset="0"/>
            </a:endParaRPr>
          </a:p>
          <a:p>
            <a:pPr lvl="0"/>
            <a:endParaRPr lang="en-IE" sz="1800" b="1" i="1" dirty="0" smtClean="0">
              <a:latin typeface="Calibri" panose="020F0502020204030204" pitchFamily="34" charset="0"/>
            </a:endParaRPr>
          </a:p>
          <a:p>
            <a:r>
              <a:rPr lang="en-IE" sz="1800" b="1" i="1" dirty="0">
                <a:latin typeface="Calibri" panose="020F0502020204030204" pitchFamily="34" charset="0"/>
              </a:rPr>
              <a:t>“Biting doesn’t occur very often but it is very serious</a:t>
            </a:r>
            <a:r>
              <a:rPr lang="en-IE" sz="1800" b="1" i="1" dirty="0" smtClean="0">
                <a:latin typeface="Calibri" panose="020F0502020204030204" pitchFamily="34" charset="0"/>
              </a:rPr>
              <a:t>”</a:t>
            </a:r>
          </a:p>
          <a:p>
            <a:pPr lvl="0"/>
            <a:endParaRPr lang="en-IE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6146728"/>
              </p:ext>
            </p:extLst>
          </p:nvPr>
        </p:nvGraphicFramePr>
        <p:xfrm>
          <a:off x="0" y="1219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 descr="Image result for large white cross landrace so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60848"/>
            <a:ext cx="3043064" cy="2592288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74772"/>
            <a:ext cx="7999476" cy="427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3662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944</Words>
  <Application>Microsoft Office PowerPoint</Application>
  <PresentationFormat>On-screen Show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PowerPoint Presentation</vt:lpstr>
      <vt:lpstr>Origins</vt:lpstr>
      <vt:lpstr>PowerPoint Presentation</vt:lpstr>
      <vt:lpstr>Impacts</vt:lpstr>
      <vt:lpstr>PowerPoint Presentation</vt:lpstr>
      <vt:lpstr>Proposed causes</vt:lpstr>
      <vt:lpstr>PowerPoint Presentation</vt:lpstr>
      <vt:lpstr>Reoccurring themes</vt:lpstr>
      <vt:lpstr>PowerPoint Presentation</vt:lpstr>
      <vt:lpstr>PowerPoint Presentation</vt:lpstr>
      <vt:lpstr>Biggest concerns</vt:lpstr>
      <vt:lpstr>PowerPoint Presentation</vt:lpstr>
      <vt:lpstr>Patterns observed</vt:lpstr>
      <vt:lpstr>PowerPoint Presentation</vt:lpstr>
      <vt:lpstr>PowerPoint Presentation</vt:lpstr>
      <vt:lpstr>Supposed causes</vt:lpstr>
      <vt:lpstr>PowerPoint Presentation</vt:lpstr>
      <vt:lpstr>In the event of an outbreak…</vt:lpstr>
      <vt:lpstr>Enrichment</vt:lpstr>
      <vt:lpstr>Enrichment used</vt:lpstr>
      <vt:lpstr>Enrichment considerations</vt:lpstr>
      <vt:lpstr>PowerPoint Presentation</vt:lpstr>
      <vt:lpstr>PowerPoint Presentation</vt:lpstr>
      <vt:lpstr>Thank you for listening</vt:lpstr>
    </vt:vector>
  </TitlesOfParts>
  <Company>Teagasc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Haigh</dc:creator>
  <cp:lastModifiedBy>Amy Haigh</cp:lastModifiedBy>
  <cp:revision>56</cp:revision>
  <dcterms:created xsi:type="dcterms:W3CDTF">2016-04-06T15:44:50Z</dcterms:created>
  <dcterms:modified xsi:type="dcterms:W3CDTF">2016-04-11T13:47:22Z</dcterms:modified>
</cp:coreProperties>
</file>