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8" r:id="rId4"/>
    <p:sldId id="258" r:id="rId5"/>
    <p:sldId id="267" r:id="rId6"/>
    <p:sldId id="259" r:id="rId7"/>
    <p:sldId id="260" r:id="rId8"/>
    <p:sldId id="262" r:id="rId9"/>
    <p:sldId id="263" r:id="rId10"/>
    <p:sldId id="264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70" d="100"/>
          <a:sy n="70" d="100"/>
        </p:scale>
        <p:origin x="5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A3BEB-4388-419F-A2E0-E4CF2151421E}" type="datetimeFigureOut">
              <a:rPr lang="en-IE" smtClean="0"/>
              <a:t>12/04/2016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294C2-1EBB-4267-8698-561C334235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317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294C2-1EBB-4267-8698-561C334235D0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232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382-D650-4A93-B6B4-01D898293560}" type="datetimeFigureOut">
              <a:rPr lang="en-IE" smtClean="0"/>
              <a:t>12/04/2016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5667-ECD8-438B-B8AA-300129DBEA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065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382-D650-4A93-B6B4-01D898293560}" type="datetimeFigureOut">
              <a:rPr lang="en-IE" smtClean="0"/>
              <a:t>12/04/2016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5667-ECD8-438B-B8AA-300129DBEA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191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382-D650-4A93-B6B4-01D898293560}" type="datetimeFigureOut">
              <a:rPr lang="en-IE" smtClean="0"/>
              <a:t>12/04/2016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5667-ECD8-438B-B8AA-300129DBEA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442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382-D650-4A93-B6B4-01D898293560}" type="datetimeFigureOut">
              <a:rPr lang="en-IE" smtClean="0"/>
              <a:t>12/04/2016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5667-ECD8-438B-B8AA-300129DBEA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118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382-D650-4A93-B6B4-01D898293560}" type="datetimeFigureOut">
              <a:rPr lang="en-IE" smtClean="0"/>
              <a:t>12/04/2016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5667-ECD8-438B-B8AA-300129DBEA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950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382-D650-4A93-B6B4-01D898293560}" type="datetimeFigureOut">
              <a:rPr lang="en-IE" smtClean="0"/>
              <a:t>12/04/2016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5667-ECD8-438B-B8AA-300129DBEA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864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382-D650-4A93-B6B4-01D898293560}" type="datetimeFigureOut">
              <a:rPr lang="en-IE" smtClean="0"/>
              <a:t>12/04/2016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5667-ECD8-438B-B8AA-300129DBEA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815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382-D650-4A93-B6B4-01D898293560}" type="datetimeFigureOut">
              <a:rPr lang="en-IE" smtClean="0"/>
              <a:t>12/04/2016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5667-ECD8-438B-B8AA-300129DBEA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013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382-D650-4A93-B6B4-01D898293560}" type="datetimeFigureOut">
              <a:rPr lang="en-IE" smtClean="0"/>
              <a:t>12/04/2016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5667-ECD8-438B-B8AA-300129DBEA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074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382-D650-4A93-B6B4-01D898293560}" type="datetimeFigureOut">
              <a:rPr lang="en-IE" smtClean="0"/>
              <a:t>12/04/2016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5667-ECD8-438B-B8AA-300129DBEA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048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382-D650-4A93-B6B4-01D898293560}" type="datetimeFigureOut">
              <a:rPr lang="en-IE" smtClean="0"/>
              <a:t>12/04/2016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5667-ECD8-438B-B8AA-300129DBEA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699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CA382-D650-4A93-B6B4-01D898293560}" type="datetimeFigureOut">
              <a:rPr lang="en-IE" smtClean="0"/>
              <a:t>12/04/2016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25667-ECD8-438B-B8AA-300129DBEA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830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phs.i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ie/url?sa=i&amp;rct=j&amp;q=&amp;esrc=s&amp;source=images&amp;cd=&amp;cad=rja&amp;uact=8&amp;ved=0ahUKEwj0rMbDvPrLAhXClQ8KHQS1C18QjRwIBw&amp;url=http://www.landwirt.com/Rescue-Deck-Ferkelamme-Fachexkursion,,13094,,Bericht.html&amp;bvm=bv.118443451,d.ZWU&amp;psig=AFQjCNGLbKUTnwQWBbmIat5lfmdz5xrUxQ&amp;ust=146004783233202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dirty="0" smtClean="0"/>
              <a:t>Keeping old sows in the herd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Oceane Schmitt</a:t>
            </a:r>
          </a:p>
        </p:txBody>
      </p:sp>
      <p:pic>
        <p:nvPicPr>
          <p:cNvPr id="2052" name="Picture 4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9812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1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en-IE" dirty="0" smtClean="0"/>
              <a:t>Conclusions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2664296"/>
          </a:xfrm>
        </p:spPr>
        <p:txBody>
          <a:bodyPr/>
          <a:lstStyle/>
          <a:p>
            <a:r>
              <a:rPr lang="en-IE" sz="3000" dirty="0"/>
              <a:t>Old </a:t>
            </a:r>
            <a:r>
              <a:rPr lang="en-IE" sz="3000" dirty="0" smtClean="0"/>
              <a:t>sows have </a:t>
            </a:r>
            <a:r>
              <a:rPr lang="en-IE" sz="3000" dirty="0"/>
              <a:t>an economic </a:t>
            </a:r>
            <a:r>
              <a:rPr lang="en-IE" sz="3000" dirty="0" smtClean="0"/>
              <a:t>value</a:t>
            </a:r>
          </a:p>
          <a:p>
            <a:r>
              <a:rPr lang="en-IE" sz="3000" dirty="0" smtClean="0"/>
              <a:t>Better </a:t>
            </a:r>
            <a:r>
              <a:rPr lang="en-IE" sz="3000" dirty="0"/>
              <a:t>at rearing small </a:t>
            </a:r>
            <a:r>
              <a:rPr lang="en-IE" sz="3000" dirty="0" smtClean="0"/>
              <a:t>piglets</a:t>
            </a:r>
          </a:p>
          <a:p>
            <a:pPr lvl="1"/>
            <a:r>
              <a:rPr lang="en-IE" sz="2600" dirty="0" smtClean="0"/>
              <a:t> </a:t>
            </a:r>
            <a:r>
              <a:rPr lang="en-IE" sz="2600" dirty="0"/>
              <a:t>economic </a:t>
            </a:r>
            <a:r>
              <a:rPr lang="en-IE" sz="2600" dirty="0" smtClean="0"/>
              <a:t>gain </a:t>
            </a:r>
            <a:r>
              <a:rPr lang="en-IE" sz="2600" dirty="0"/>
              <a:t>for the </a:t>
            </a:r>
            <a:r>
              <a:rPr lang="en-IE" sz="2600" dirty="0" smtClean="0"/>
              <a:t>farm </a:t>
            </a:r>
          </a:p>
          <a:p>
            <a:pPr lvl="1"/>
            <a:r>
              <a:rPr lang="en-IE" sz="2600" dirty="0" smtClean="0"/>
              <a:t>increasing importance since large litters are more and more common on farms</a:t>
            </a:r>
            <a:endParaRPr lang="en-IE" sz="2600" dirty="0"/>
          </a:p>
        </p:txBody>
      </p:sp>
      <p:pic>
        <p:nvPicPr>
          <p:cNvPr id="4" name="Picture 2" descr="G:\PhD\Pictures\visit denmark\Niels\20160309_1022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" r="27677" b="22930"/>
          <a:stretch/>
        </p:blipFill>
        <p:spPr bwMode="auto">
          <a:xfrm>
            <a:off x="4716016" y="4044527"/>
            <a:ext cx="4274804" cy="272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Thank you for your attention</a:t>
            </a:r>
            <a:endParaRPr lang="en-IE" dirty="0"/>
          </a:p>
        </p:txBody>
      </p:sp>
      <p:pic>
        <p:nvPicPr>
          <p:cNvPr id="4" name="Espace réservé du conten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420613"/>
            <a:ext cx="815954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IE" dirty="0" smtClean="0"/>
              <a:t>Farms visits</a:t>
            </a:r>
            <a:endParaRPr lang="en-IE" dirty="0"/>
          </a:p>
        </p:txBody>
      </p:sp>
      <p:sp>
        <p:nvSpPr>
          <p:cNvPr id="5" name="ZoneTexte 4"/>
          <p:cNvSpPr txBox="1"/>
          <p:nvPr/>
        </p:nvSpPr>
        <p:spPr>
          <a:xfrm>
            <a:off x="307295" y="1772816"/>
            <a:ext cx="86157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3000" dirty="0" smtClean="0">
                <a:latin typeface="+mj-lt"/>
              </a:rPr>
              <a:t>March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3000" dirty="0" err="1" smtClean="0">
                <a:latin typeface="+mj-lt"/>
              </a:rPr>
              <a:t>Denmark</a:t>
            </a:r>
            <a:r>
              <a:rPr lang="fr-FR" sz="3000" dirty="0" smtClean="0">
                <a:latin typeface="+mj-lt"/>
              </a:rPr>
              <a:t> and The </a:t>
            </a:r>
            <a:r>
              <a:rPr lang="fr-FR" sz="3000" dirty="0" err="1" smtClean="0">
                <a:latin typeface="+mj-lt"/>
              </a:rPr>
              <a:t>Netherlands</a:t>
            </a:r>
            <a:endParaRPr lang="fr-FR" sz="30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3000" dirty="0" smtClean="0">
                <a:latin typeface="+mj-lt"/>
              </a:rPr>
              <a:t>1 </a:t>
            </a:r>
            <a:r>
              <a:rPr lang="fr-FR" sz="3000" dirty="0" err="1" smtClean="0">
                <a:latin typeface="+mj-lt"/>
              </a:rPr>
              <a:t>farm</a:t>
            </a:r>
            <a:r>
              <a:rPr lang="fr-FR" sz="3000" dirty="0" smtClean="0">
                <a:latin typeface="+mj-lt"/>
              </a:rPr>
              <a:t> </a:t>
            </a:r>
            <a:r>
              <a:rPr lang="fr-FR" sz="3000" dirty="0" err="1" smtClean="0">
                <a:latin typeface="+mj-lt"/>
              </a:rPr>
              <a:t>with</a:t>
            </a:r>
            <a:r>
              <a:rPr lang="fr-FR" sz="3000" dirty="0" smtClean="0">
                <a:latin typeface="+mj-lt"/>
              </a:rPr>
              <a:t> </a:t>
            </a:r>
            <a:r>
              <a:rPr lang="fr-FR" sz="3000" dirty="0" err="1" smtClean="0">
                <a:latin typeface="+mj-lt"/>
              </a:rPr>
              <a:t>Rescue</a:t>
            </a:r>
            <a:r>
              <a:rPr lang="fr-FR" sz="3000" dirty="0" smtClean="0">
                <a:latin typeface="+mj-lt"/>
              </a:rPr>
              <a:t> </a:t>
            </a:r>
            <a:r>
              <a:rPr lang="fr-FR" sz="3000" dirty="0" err="1" smtClean="0">
                <a:latin typeface="+mj-lt"/>
              </a:rPr>
              <a:t>Decks</a:t>
            </a:r>
            <a:r>
              <a:rPr lang="fr-FR" sz="3000" dirty="0" smtClean="0">
                <a:latin typeface="+mj-lt"/>
              </a:rPr>
              <a:t> (The </a:t>
            </a:r>
            <a:r>
              <a:rPr lang="fr-FR" sz="3000" dirty="0" err="1" smtClean="0">
                <a:latin typeface="+mj-lt"/>
              </a:rPr>
              <a:t>Netherlands</a:t>
            </a:r>
            <a:r>
              <a:rPr lang="fr-FR" sz="3000" dirty="0" smtClean="0">
                <a:latin typeface="+mj-lt"/>
              </a:rPr>
              <a:t>)</a:t>
            </a:r>
          </a:p>
        </p:txBody>
      </p:sp>
      <p:sp>
        <p:nvSpPr>
          <p:cNvPr id="6" name="AutoShape 2" descr="Image result for danish fla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4" descr="Image result for danish flag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/>
          <a:stretch/>
        </p:blipFill>
        <p:spPr bwMode="auto">
          <a:xfrm>
            <a:off x="7399263" y="1773357"/>
            <a:ext cx="1453591" cy="93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ttp://www.landwirt.com/ez/ezimagecatalogue/catalogue/php0ZMdMc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765403" cy="31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IE" dirty="0" smtClean="0"/>
              <a:t>Farms visits</a:t>
            </a:r>
            <a:endParaRPr lang="en-IE" dirty="0"/>
          </a:p>
        </p:txBody>
      </p:sp>
      <p:sp>
        <p:nvSpPr>
          <p:cNvPr id="6" name="AutoShape 2" descr="Image result for danish fla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4" descr="Image result for danish flag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3"/>
          <a:stretch/>
        </p:blipFill>
        <p:spPr>
          <a:xfrm>
            <a:off x="1403648" y="3409678"/>
            <a:ext cx="2661247" cy="3373856"/>
          </a:xfrm>
        </p:spPr>
      </p:pic>
      <p:sp>
        <p:nvSpPr>
          <p:cNvPr id="9" name="ZoneTexte 4"/>
          <p:cNvSpPr txBox="1"/>
          <p:nvPr/>
        </p:nvSpPr>
        <p:spPr>
          <a:xfrm>
            <a:off x="307295" y="1772816"/>
            <a:ext cx="86157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3000" dirty="0" smtClean="0">
                <a:latin typeface="+mj-lt"/>
              </a:rPr>
              <a:t>March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3000" dirty="0" err="1" smtClean="0">
                <a:latin typeface="+mj-lt"/>
              </a:rPr>
              <a:t>Denmark</a:t>
            </a:r>
            <a:r>
              <a:rPr lang="fr-FR" sz="3000" dirty="0" smtClean="0">
                <a:latin typeface="+mj-lt"/>
              </a:rPr>
              <a:t> and The </a:t>
            </a:r>
            <a:r>
              <a:rPr lang="fr-FR" sz="3000" dirty="0" err="1" smtClean="0">
                <a:latin typeface="+mj-lt"/>
              </a:rPr>
              <a:t>Netherlands</a:t>
            </a:r>
            <a:endParaRPr lang="fr-FR" sz="30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3000" dirty="0" smtClean="0">
                <a:latin typeface="+mj-lt"/>
              </a:rPr>
              <a:t>3 </a:t>
            </a:r>
            <a:r>
              <a:rPr lang="fr-FR" sz="3000" dirty="0" err="1" smtClean="0">
                <a:latin typeface="+mj-lt"/>
              </a:rPr>
              <a:t>farms</a:t>
            </a:r>
            <a:r>
              <a:rPr lang="fr-FR" sz="3000" dirty="0" smtClean="0">
                <a:latin typeface="+mj-lt"/>
              </a:rPr>
              <a:t> </a:t>
            </a:r>
            <a:r>
              <a:rPr lang="fr-FR" sz="3000" dirty="0" err="1" smtClean="0">
                <a:latin typeface="+mj-lt"/>
              </a:rPr>
              <a:t>with</a:t>
            </a:r>
            <a:r>
              <a:rPr lang="fr-FR" sz="3000" dirty="0" smtClean="0">
                <a:latin typeface="+mj-lt"/>
              </a:rPr>
              <a:t> free </a:t>
            </a:r>
            <a:r>
              <a:rPr lang="fr-FR" sz="3000" dirty="0" err="1" smtClean="0">
                <a:latin typeface="+mj-lt"/>
              </a:rPr>
              <a:t>farrowing</a:t>
            </a:r>
            <a:r>
              <a:rPr lang="fr-FR" sz="3000" dirty="0" smtClean="0">
                <a:latin typeface="+mj-lt"/>
              </a:rPr>
              <a:t> </a:t>
            </a:r>
            <a:r>
              <a:rPr lang="fr-FR" sz="3000" dirty="0" err="1" smtClean="0">
                <a:latin typeface="+mj-lt"/>
              </a:rPr>
              <a:t>systems</a:t>
            </a:r>
            <a:r>
              <a:rPr lang="fr-FR" sz="3000" dirty="0" smtClean="0">
                <a:latin typeface="+mj-lt"/>
              </a:rPr>
              <a:t> (</a:t>
            </a:r>
            <a:r>
              <a:rPr lang="fr-FR" sz="3000" dirty="0" err="1" smtClean="0">
                <a:latin typeface="+mj-lt"/>
              </a:rPr>
              <a:t>Denmark</a:t>
            </a:r>
            <a:r>
              <a:rPr lang="fr-FR" sz="3000" dirty="0" smtClean="0">
                <a:latin typeface="+mj-lt"/>
              </a:rPr>
              <a:t>)</a:t>
            </a:r>
          </a:p>
        </p:txBody>
      </p:sp>
      <p:pic>
        <p:nvPicPr>
          <p:cNvPr id="12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3"/>
          <a:stretch/>
        </p:blipFill>
        <p:spPr bwMode="auto">
          <a:xfrm>
            <a:off x="4932040" y="3363700"/>
            <a:ext cx="2887662" cy="347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72815"/>
            <a:ext cx="1368152" cy="93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1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en-IE" dirty="0" smtClean="0"/>
              <a:t>Introduction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3"/>
            <a:ext cx="8229600" cy="1296144"/>
          </a:xfrm>
        </p:spPr>
        <p:txBody>
          <a:bodyPr>
            <a:normAutofit/>
          </a:bodyPr>
          <a:lstStyle/>
          <a:p>
            <a:r>
              <a:rPr lang="en-IE" sz="3000" dirty="0"/>
              <a:t>Maximum productivity </a:t>
            </a:r>
            <a:r>
              <a:rPr lang="en-IE" sz="3000" dirty="0" smtClean="0"/>
              <a:t>= </a:t>
            </a:r>
            <a:r>
              <a:rPr lang="en-IE" sz="3000" dirty="0"/>
              <a:t>parity 3 to 5 </a:t>
            </a:r>
            <a:endParaRPr lang="en-IE" sz="3000" dirty="0" smtClean="0"/>
          </a:p>
          <a:p>
            <a:r>
              <a:rPr lang="en-IE" sz="3000" dirty="0" smtClean="0"/>
              <a:t>Maximum </a:t>
            </a:r>
            <a:r>
              <a:rPr lang="en-IE" sz="3000" dirty="0"/>
              <a:t>income </a:t>
            </a:r>
            <a:r>
              <a:rPr lang="en-IE" sz="3000" dirty="0" smtClean="0"/>
              <a:t>= </a:t>
            </a:r>
            <a:r>
              <a:rPr lang="en-IE" sz="3000" dirty="0"/>
              <a:t>parity </a:t>
            </a:r>
            <a:r>
              <a:rPr lang="en-IE" sz="3000" dirty="0" smtClean="0"/>
              <a:t>5</a:t>
            </a:r>
          </a:p>
          <a:p>
            <a:endParaRPr lang="en-IE" sz="3000" b="1" dirty="0"/>
          </a:p>
        </p:txBody>
      </p:sp>
      <p:sp>
        <p:nvSpPr>
          <p:cNvPr id="4" name="Rectangle 3"/>
          <p:cNvSpPr/>
          <p:nvPr/>
        </p:nvSpPr>
        <p:spPr>
          <a:xfrm>
            <a:off x="557490" y="3861048"/>
            <a:ext cx="7488832" cy="55399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IE" sz="3000" dirty="0" smtClean="0"/>
              <a:t>Economic interest to keep old sows in the herd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7490" y="4725144"/>
            <a:ext cx="76149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000" dirty="0" smtClean="0"/>
              <a:t>BUT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490" y="5517232"/>
            <a:ext cx="7614910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IE" sz="3000" dirty="0" smtClean="0"/>
              <a:t>Concerns about rearing capacities of old sows (milk yield and quality)</a:t>
            </a:r>
            <a:endParaRPr lang="en-IE" sz="3000" dirty="0"/>
          </a:p>
        </p:txBody>
      </p:sp>
    </p:spTree>
    <p:extLst>
      <p:ext uri="{BB962C8B-B14F-4D97-AF65-F5344CB8AC3E}">
        <p14:creationId xmlns:p14="http://schemas.microsoft.com/office/powerpoint/2010/main" val="5392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en-IE" dirty="0" smtClean="0"/>
              <a:t>Rearing potential of old sows</a:t>
            </a:r>
            <a:endParaRPr lang="en-IE" dirty="0"/>
          </a:p>
        </p:txBody>
      </p:sp>
      <p:pic>
        <p:nvPicPr>
          <p:cNvPr id="5122" name="Picture 2" descr="G:\PhD\Pictures\visit denmark\Jonas\20160308_101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62" y="3212977"/>
            <a:ext cx="480053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1700808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3500" dirty="0" smtClean="0"/>
              <a:t>Old sows are very common on Danish and Dutch farms </a:t>
            </a:r>
          </a:p>
          <a:p>
            <a:pPr lvl="1"/>
            <a:endParaRPr lang="en-IE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9512" y="3298920"/>
            <a:ext cx="39103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000" u="sng" dirty="0" smtClean="0"/>
              <a:t>Rule of thumbs: </a:t>
            </a:r>
          </a:p>
          <a:p>
            <a:pPr lvl="1"/>
            <a:r>
              <a:rPr lang="en-IE" sz="3000" dirty="0" smtClean="0"/>
              <a:t>kept as long as they give birth to a large (&gt;13 piglets born alive) and healthy litter. </a:t>
            </a:r>
          </a:p>
        </p:txBody>
      </p:sp>
    </p:spTree>
    <p:extLst>
      <p:ext uri="{BB962C8B-B14F-4D97-AF65-F5344CB8AC3E}">
        <p14:creationId xmlns:p14="http://schemas.microsoft.com/office/powerpoint/2010/main" val="29642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en-IE" dirty="0" smtClean="0"/>
              <a:t>Rearing potential of old sows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en-IE" sz="3000" dirty="0" smtClean="0"/>
              <a:t>Increased litter size with parity rank but consequently smaller piglets </a:t>
            </a:r>
          </a:p>
          <a:p>
            <a:pPr lvl="1"/>
            <a:r>
              <a:rPr lang="en-IE" sz="2600" dirty="0" smtClean="0"/>
              <a:t>gilts also </a:t>
            </a:r>
            <a:r>
              <a:rPr lang="en-IE" sz="2600" dirty="0"/>
              <a:t>often give birth to small and very small </a:t>
            </a:r>
            <a:r>
              <a:rPr lang="en-IE" sz="2600" dirty="0" smtClean="0"/>
              <a:t>piglets</a:t>
            </a:r>
          </a:p>
          <a:p>
            <a:pPr lvl="1"/>
            <a:r>
              <a:rPr lang="en-IE" sz="2600" dirty="0" smtClean="0"/>
              <a:t>Small piglets management</a:t>
            </a:r>
          </a:p>
          <a:p>
            <a:pPr marL="457200" lvl="1" indent="0">
              <a:buNone/>
            </a:pPr>
            <a:endParaRPr lang="en-IE" sz="2600" dirty="0" smtClean="0"/>
          </a:p>
          <a:p>
            <a:r>
              <a:rPr lang="en-IE" sz="3000" dirty="0" smtClean="0"/>
              <a:t>Sows up to parity 7 can easily wean 13 piglets</a:t>
            </a:r>
          </a:p>
          <a:p>
            <a:pPr lvl="1"/>
            <a:r>
              <a:rPr lang="en-IE" sz="2600" dirty="0" smtClean="0"/>
              <a:t>After parity 8: farrowing problems, and/or reduced milk yield and quality </a:t>
            </a:r>
          </a:p>
          <a:p>
            <a:pPr marL="457200" lvl="1" indent="0">
              <a:buNone/>
            </a:pPr>
            <a:endParaRPr lang="en-IE" sz="2600" dirty="0" smtClean="0"/>
          </a:p>
        </p:txBody>
      </p:sp>
    </p:spTree>
    <p:extLst>
      <p:ext uri="{BB962C8B-B14F-4D97-AF65-F5344CB8AC3E}">
        <p14:creationId xmlns:p14="http://schemas.microsoft.com/office/powerpoint/2010/main" val="27709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 cmpd="sng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IE" dirty="0" smtClean="0"/>
              <a:t>Old sows to rear small piglets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1108721"/>
          </a:xfrm>
        </p:spPr>
        <p:txBody>
          <a:bodyPr>
            <a:normAutofit/>
          </a:bodyPr>
          <a:lstStyle/>
          <a:p>
            <a:r>
              <a:rPr lang="en-IE" sz="3000" dirty="0" smtClean="0"/>
              <a:t>Better immunity = Higher </a:t>
            </a:r>
            <a:r>
              <a:rPr lang="en-IE" sz="3000" dirty="0" err="1" smtClean="0"/>
              <a:t>IgG</a:t>
            </a:r>
            <a:r>
              <a:rPr lang="en-IE" sz="3000" dirty="0" smtClean="0"/>
              <a:t> in milk and colostrum </a:t>
            </a:r>
          </a:p>
        </p:txBody>
      </p:sp>
      <p:pic>
        <p:nvPicPr>
          <p:cNvPr id="6146" name="Picture 2" descr="G:\PhD\Pictures\Piggies 2016-03-13\20150506_093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8968" y="2843759"/>
            <a:ext cx="4440961" cy="333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6070" y="292494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E" sz="3000" dirty="0" smtClean="0"/>
              <a:t>Same quality of milk (protein, lipids, lactose</a:t>
            </a:r>
            <a:r>
              <a:rPr lang="en-IE" sz="3000" dirty="0" smtClean="0"/>
              <a:t>)</a:t>
            </a:r>
          </a:p>
          <a:p>
            <a:r>
              <a:rPr lang="en-IE" sz="2000" dirty="0" smtClean="0"/>
              <a:t>(Hurley, 2015)</a:t>
            </a:r>
            <a:endParaRPr lang="en-IE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20905" y="46531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E" sz="3000" dirty="0" smtClean="0"/>
              <a:t>Less nervous = reduced risk of crushing</a:t>
            </a:r>
            <a:endParaRPr lang="en-IE" sz="3000" dirty="0"/>
          </a:p>
        </p:txBody>
      </p:sp>
    </p:spTree>
    <p:extLst>
      <p:ext uri="{BB962C8B-B14F-4D97-AF65-F5344CB8AC3E}">
        <p14:creationId xmlns:p14="http://schemas.microsoft.com/office/powerpoint/2010/main" val="13761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en-IE" dirty="0" smtClean="0"/>
              <a:t>Old sows in fostering strategies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3672409"/>
          </a:xfrm>
        </p:spPr>
        <p:txBody>
          <a:bodyPr>
            <a:normAutofit/>
          </a:bodyPr>
          <a:lstStyle/>
          <a:p>
            <a:r>
              <a:rPr lang="en-IE" sz="3000" dirty="0" smtClean="0"/>
              <a:t>Better abilities to recognise biological piglets = reduced acceptance of alien piglets after D2</a:t>
            </a:r>
          </a:p>
          <a:p>
            <a:endParaRPr lang="en-IE" sz="2800" dirty="0" smtClean="0"/>
          </a:p>
          <a:p>
            <a:endParaRPr lang="en-IE" sz="2800" dirty="0" smtClean="0"/>
          </a:p>
          <a:p>
            <a:r>
              <a:rPr lang="en-IE" sz="3000" dirty="0" smtClean="0"/>
              <a:t>Recommendations:</a:t>
            </a:r>
          </a:p>
          <a:p>
            <a:pPr lvl="1"/>
            <a:r>
              <a:rPr lang="en-IE" sz="2600" dirty="0" smtClean="0"/>
              <a:t>Use only if newly farrowed </a:t>
            </a:r>
          </a:p>
          <a:p>
            <a:pPr lvl="1"/>
            <a:r>
              <a:rPr lang="en-IE" sz="2600" dirty="0" smtClean="0"/>
              <a:t>Mix alien and residents piglets</a:t>
            </a:r>
          </a:p>
        </p:txBody>
      </p:sp>
      <p:pic>
        <p:nvPicPr>
          <p:cNvPr id="10242" name="Picture 2" descr="G:\PhD\Pictures\visit denmark\Jonas\20160308_140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0" b="8136"/>
          <a:stretch/>
        </p:blipFill>
        <p:spPr bwMode="auto">
          <a:xfrm>
            <a:off x="6156176" y="2996952"/>
            <a:ext cx="2595594" cy="36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en-IE" dirty="0" smtClean="0"/>
              <a:t>Old sows for small </a:t>
            </a:r>
            <a:r>
              <a:rPr lang="en-IE" dirty="0" err="1" smtClean="0"/>
              <a:t>weaners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764904"/>
          </a:xfrm>
        </p:spPr>
        <p:txBody>
          <a:bodyPr/>
          <a:lstStyle/>
          <a:p>
            <a:r>
              <a:rPr lang="en-IE" sz="3000" dirty="0" smtClean="0"/>
              <a:t>Old sows due to be culled</a:t>
            </a:r>
          </a:p>
          <a:p>
            <a:pPr lvl="1"/>
            <a:r>
              <a:rPr lang="en-IE" sz="2600" dirty="0" smtClean="0"/>
              <a:t>No need to inseminate</a:t>
            </a:r>
          </a:p>
          <a:p>
            <a:pPr lvl="1"/>
            <a:r>
              <a:rPr lang="en-IE" sz="2600" dirty="0" smtClean="0"/>
              <a:t>Good quality of milk</a:t>
            </a:r>
          </a:p>
          <a:p>
            <a:pPr marL="457200" lvl="1" indent="0">
              <a:buNone/>
            </a:pPr>
            <a:endParaRPr lang="en-IE" dirty="0" smtClean="0"/>
          </a:p>
          <a:p>
            <a:r>
              <a:rPr lang="en-IE" sz="3000" dirty="0" smtClean="0"/>
              <a:t>Economic strategy to ensure weaning weight</a:t>
            </a:r>
          </a:p>
        </p:txBody>
      </p:sp>
    </p:spTree>
    <p:extLst>
      <p:ext uri="{BB962C8B-B14F-4D97-AF65-F5344CB8AC3E}">
        <p14:creationId xmlns:p14="http://schemas.microsoft.com/office/powerpoint/2010/main" val="7249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297</Words>
  <Application>Microsoft Office PowerPoint</Application>
  <PresentationFormat>On-screen Show (4:3)</PresentationFormat>
  <Paragraphs>52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Keeping old sows in the herd</vt:lpstr>
      <vt:lpstr>Farms visits</vt:lpstr>
      <vt:lpstr>Farms visits</vt:lpstr>
      <vt:lpstr>Introduction</vt:lpstr>
      <vt:lpstr>Rearing potential of old sows</vt:lpstr>
      <vt:lpstr>Rearing potential of old sows</vt:lpstr>
      <vt:lpstr>Old sows to rear small piglets</vt:lpstr>
      <vt:lpstr>Old sows in fostering strategies</vt:lpstr>
      <vt:lpstr>Old sows for small weaners</vt:lpstr>
      <vt:lpstr>Conclusions</vt:lpstr>
      <vt:lpstr>Thank you for your attention</vt:lpstr>
    </vt:vector>
  </TitlesOfParts>
  <Company>Teagasc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old sows in the herd</dc:title>
  <dc:creator>Oceane Schmitt</dc:creator>
  <cp:lastModifiedBy>calum dalgarno</cp:lastModifiedBy>
  <cp:revision>14</cp:revision>
  <dcterms:created xsi:type="dcterms:W3CDTF">2016-04-06T15:08:01Z</dcterms:created>
  <dcterms:modified xsi:type="dcterms:W3CDTF">2016-04-12T11:47:43Z</dcterms:modified>
</cp:coreProperties>
</file>