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41"/>
  </p:notesMasterIdLst>
  <p:sldIdLst>
    <p:sldId id="287" r:id="rId3"/>
    <p:sldId id="294" r:id="rId4"/>
    <p:sldId id="307" r:id="rId5"/>
    <p:sldId id="306" r:id="rId6"/>
    <p:sldId id="376" r:id="rId7"/>
    <p:sldId id="375" r:id="rId8"/>
    <p:sldId id="311" r:id="rId9"/>
    <p:sldId id="289" r:id="rId10"/>
    <p:sldId id="330" r:id="rId11"/>
    <p:sldId id="314" r:id="rId12"/>
    <p:sldId id="315" r:id="rId13"/>
    <p:sldId id="360" r:id="rId14"/>
    <p:sldId id="326" r:id="rId15"/>
    <p:sldId id="327" r:id="rId16"/>
    <p:sldId id="321" r:id="rId17"/>
    <p:sldId id="322" r:id="rId18"/>
    <p:sldId id="359" r:id="rId19"/>
    <p:sldId id="324" r:id="rId20"/>
    <p:sldId id="328" r:id="rId21"/>
    <p:sldId id="329" r:id="rId22"/>
    <p:sldId id="332" r:id="rId23"/>
    <p:sldId id="333" r:id="rId24"/>
    <p:sldId id="354" r:id="rId25"/>
    <p:sldId id="341" r:id="rId26"/>
    <p:sldId id="342" r:id="rId27"/>
    <p:sldId id="343" r:id="rId28"/>
    <p:sldId id="345" r:id="rId29"/>
    <p:sldId id="363" r:id="rId30"/>
    <p:sldId id="364" r:id="rId31"/>
    <p:sldId id="365" r:id="rId32"/>
    <p:sldId id="362" r:id="rId33"/>
    <p:sldId id="367" r:id="rId34"/>
    <p:sldId id="368" r:id="rId35"/>
    <p:sldId id="352" r:id="rId36"/>
    <p:sldId id="356" r:id="rId37"/>
    <p:sldId id="357" r:id="rId38"/>
    <p:sldId id="358" r:id="rId39"/>
    <p:sldId id="36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62" autoAdjust="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kim\Desktop\APSA%202013\Symposia%20paper\Heat%20stress%20barrier%20function%20Pearce%20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kim\Desktop\APSA%202013\Symposia%20paper\Heat%20stress%20barrier%20function%20Pearce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kim\Desktop\APSA%202013\Symposia%20paper\Heat%20stress%20barrier%20function%20Pearce%20201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Sheet1!$J$67</c:f>
              <c:strCache>
                <c:ptCount val="1"/>
                <c:pt idx="0">
                  <c:v>Control</c:v>
                </c:pt>
              </c:strCache>
            </c:strRef>
          </c:tx>
          <c:marker>
            <c:symbol val="none"/>
          </c:marker>
          <c:cat>
            <c:numRef>
              <c:f>Sheet1!$K$66:$N$66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</c:numCache>
            </c:numRef>
          </c:cat>
          <c:val>
            <c:numRef>
              <c:f>Sheet1!$K$67:$N$67</c:f>
              <c:numCache>
                <c:formatCode>General</c:formatCode>
                <c:ptCount val="4"/>
                <c:pt idx="0">
                  <c:v>7.68</c:v>
                </c:pt>
                <c:pt idx="1">
                  <c:v>9.19</c:v>
                </c:pt>
                <c:pt idx="2">
                  <c:v>11.8</c:v>
                </c:pt>
                <c:pt idx="3">
                  <c:v>16.510000000000009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Sheet1!$J$68</c:f>
              <c:strCache>
                <c:ptCount val="1"/>
                <c:pt idx="0">
                  <c:v>Clinical infection</c:v>
                </c:pt>
              </c:strCache>
            </c:strRef>
          </c:tx>
          <c:marker>
            <c:symbol val="none"/>
          </c:marker>
          <c:cat>
            <c:numRef>
              <c:f>Sheet1!$K$66:$N$66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</c:numCache>
            </c:numRef>
          </c:cat>
          <c:val>
            <c:numRef>
              <c:f>Sheet1!$K$68:$N$68</c:f>
              <c:numCache>
                <c:formatCode>General</c:formatCode>
                <c:ptCount val="4"/>
                <c:pt idx="0">
                  <c:v>7.3066666666666684</c:v>
                </c:pt>
                <c:pt idx="1">
                  <c:v>8.5766666666667106</c:v>
                </c:pt>
                <c:pt idx="2">
                  <c:v>10.21666666666667</c:v>
                </c:pt>
                <c:pt idx="3">
                  <c:v>11.906666666666711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Sheet1!$J$69</c:f>
              <c:strCache>
                <c:ptCount val="1"/>
                <c:pt idx="0">
                  <c:v>Subclinical infection</c:v>
                </c:pt>
              </c:strCache>
            </c:strRef>
          </c:tx>
          <c:marker>
            <c:symbol val="none"/>
          </c:marker>
          <c:cat>
            <c:numRef>
              <c:f>Sheet1!$K$66:$N$66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</c:numCache>
            </c:numRef>
          </c:cat>
          <c:val>
            <c:numRef>
              <c:f>Sheet1!$K$69:$N$69</c:f>
              <c:numCache>
                <c:formatCode>General</c:formatCode>
                <c:ptCount val="4"/>
                <c:pt idx="0">
                  <c:v>7.2</c:v>
                </c:pt>
                <c:pt idx="1">
                  <c:v>8.2750000000000004</c:v>
                </c:pt>
                <c:pt idx="2">
                  <c:v>10.119999999999999</c:v>
                </c:pt>
                <c:pt idx="3">
                  <c:v>12.67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049944"/>
        <c:axId val="187604232"/>
      </c:lineChart>
      <c:catAx>
        <c:axId val="268049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 after infection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7604232"/>
        <c:crosses val="autoZero"/>
        <c:auto val="1"/>
        <c:lblAlgn val="ctr"/>
        <c:lblOffset val="100"/>
        <c:noMultiLvlLbl val="0"/>
      </c:catAx>
      <c:valAx>
        <c:axId val="187604232"/>
        <c:scaling>
          <c:orientation val="minMax"/>
          <c:min val="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Body weight, kg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8049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158333333333299"/>
          <c:y val="6.4238845144356904E-2"/>
          <c:w val="0.37222222222222301"/>
          <c:h val="0.20375466179459201"/>
        </c:manualLayout>
      </c:layout>
      <c:overlay val="1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Sheet1!$Q$66</c:f>
              <c:strCache>
                <c:ptCount val="1"/>
                <c:pt idx="0">
                  <c:v>ADG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Sheet1!$P$67:$P$69</c:f>
              <c:strCache>
                <c:ptCount val="3"/>
                <c:pt idx="0">
                  <c:v>Control</c:v>
                </c:pt>
                <c:pt idx="1">
                  <c:v>Clinical infection</c:v>
                </c:pt>
                <c:pt idx="2">
                  <c:v>Subclinical infection</c:v>
                </c:pt>
              </c:strCache>
            </c:strRef>
          </c:cat>
          <c:val>
            <c:numRef>
              <c:f>Sheet1!$Q$67:$Q$69</c:f>
              <c:numCache>
                <c:formatCode>0</c:formatCode>
                <c:ptCount val="3"/>
                <c:pt idx="0">
                  <c:v>396</c:v>
                </c:pt>
                <c:pt idx="1">
                  <c:v>194</c:v>
                </c:pt>
                <c:pt idx="2">
                  <c:v>241.5</c:v>
                </c:pt>
              </c:numCache>
            </c:numRef>
          </c:val>
        </c:ser>
        <c:ser>
          <c:idx val="1"/>
          <c:order val="1"/>
          <c:tx>
            <c:strRef>
              <c:f>Sheet1!$R$66</c:f>
              <c:strCache>
                <c:ptCount val="1"/>
                <c:pt idx="0">
                  <c:v>VFI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Sheet1!$P$67:$P$69</c:f>
              <c:strCache>
                <c:ptCount val="3"/>
                <c:pt idx="0">
                  <c:v>Control</c:v>
                </c:pt>
                <c:pt idx="1">
                  <c:v>Clinical infection</c:v>
                </c:pt>
                <c:pt idx="2">
                  <c:v>Subclinical infection</c:v>
                </c:pt>
              </c:strCache>
            </c:strRef>
          </c:cat>
          <c:val>
            <c:numRef>
              <c:f>Sheet1!$R$67:$R$69</c:f>
              <c:numCache>
                <c:formatCode>0</c:formatCode>
                <c:ptCount val="3"/>
                <c:pt idx="0">
                  <c:v>647</c:v>
                </c:pt>
                <c:pt idx="1">
                  <c:v>469.33333333333331</c:v>
                </c:pt>
                <c:pt idx="2">
                  <c:v>496.5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05408"/>
        <c:axId val="187605800"/>
      </c:barChart>
      <c:catAx>
        <c:axId val="18760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7605800"/>
        <c:crosses val="autoZero"/>
        <c:auto val="1"/>
        <c:lblAlgn val="ctr"/>
        <c:lblOffset val="100"/>
        <c:noMultiLvlLbl val="0"/>
      </c:catAx>
      <c:valAx>
        <c:axId val="187605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g/day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87605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663626421697301"/>
          <c:y val="1.42639982502187E-2"/>
          <c:w val="0.32947484689414003"/>
          <c:h val="0.2122127442403040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05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2"/>
          <c:order val="0"/>
          <c:tx>
            <c:strRef>
              <c:f>Sheet1!$S$66</c:f>
              <c:strCache>
                <c:ptCount val="1"/>
                <c:pt idx="0">
                  <c:v>FCR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Sheet1!$P$67:$P$69</c:f>
              <c:strCache>
                <c:ptCount val="3"/>
                <c:pt idx="0">
                  <c:v>Control</c:v>
                </c:pt>
                <c:pt idx="1">
                  <c:v>Clinical infection</c:v>
                </c:pt>
                <c:pt idx="2">
                  <c:v>Subclinical infection</c:v>
                </c:pt>
              </c:strCache>
            </c:strRef>
          </c:cat>
          <c:val>
            <c:numRef>
              <c:f>Sheet1!$S$67:$S$69</c:f>
              <c:numCache>
                <c:formatCode>0.0</c:formatCode>
                <c:ptCount val="3"/>
                <c:pt idx="0">
                  <c:v>1.63</c:v>
                </c:pt>
                <c:pt idx="1">
                  <c:v>2.5566666666666582</c:v>
                </c:pt>
                <c:pt idx="2">
                  <c:v>2.085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06976"/>
        <c:axId val="187607760"/>
      </c:barChart>
      <c:catAx>
        <c:axId val="18760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7607760"/>
        <c:crosses val="autoZero"/>
        <c:auto val="1"/>
        <c:lblAlgn val="ctr"/>
        <c:lblOffset val="100"/>
        <c:noMultiLvlLbl val="0"/>
      </c:catAx>
      <c:valAx>
        <c:axId val="1876077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FCR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8760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3200" b="1">
                <a:latin typeface="Corbel"/>
                <a:cs typeface="Corbel"/>
              </a:defRPr>
            </a:pPr>
            <a:r>
              <a:rPr lang="en-US" sz="3200" b="1" dirty="0" smtClean="0">
                <a:latin typeface="Corbel"/>
                <a:cs typeface="Corbel"/>
              </a:rPr>
              <a:t>Daily gain from</a:t>
            </a:r>
            <a:r>
              <a:rPr lang="en-US" sz="3200" b="1" baseline="0" dirty="0" smtClean="0">
                <a:latin typeface="Corbel"/>
                <a:cs typeface="Corbel"/>
              </a:rPr>
              <a:t> d 0 to 14 after weaning</a:t>
            </a:r>
            <a:endParaRPr lang="en-US" sz="3200" b="1" dirty="0">
              <a:latin typeface="Corbel"/>
              <a:cs typeface="Corbel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3965507436570399"/>
          <c:y val="0.13518518518518499"/>
          <c:w val="0.73310433070866099"/>
          <c:h val="0.69654340429668504"/>
        </c:manualLayout>
      </c:layout>
      <c:lineChart>
        <c:grouping val="standard"/>
        <c:varyColors val="0"/>
        <c:ser>
          <c:idx val="0"/>
          <c:order val="0"/>
          <c:spPr>
            <a:ln w="28575" cmpd="sng"/>
          </c:spPr>
          <c:marker>
            <c:symbol val="diamond"/>
            <c:size val="15"/>
          </c:marker>
          <c:errBars>
            <c:errDir val="y"/>
            <c:errBarType val="both"/>
            <c:errValType val="cust"/>
            <c:noEndCap val="0"/>
            <c:plus>
              <c:numRef>
                <c:f>Sheet1!$H$6</c:f>
                <c:numCache>
                  <c:formatCode>General</c:formatCode>
                  <c:ptCount val="1"/>
                  <c:pt idx="0">
                    <c:v>9.81</c:v>
                  </c:pt>
                </c:numCache>
              </c:numRef>
            </c:plus>
            <c:minus>
              <c:numRef>
                <c:f>Sheet1!$H$6</c:f>
                <c:numCache>
                  <c:formatCode>General</c:formatCode>
                  <c:ptCount val="1"/>
                  <c:pt idx="0">
                    <c:v>9.81</c:v>
                  </c:pt>
                </c:numCache>
              </c:numRef>
            </c:minus>
            <c:spPr>
              <a:ln w="6350" cmpd="sng"/>
            </c:spPr>
          </c:errBars>
          <c:cat>
            <c:numRef>
              <c:f>Sheet1!$B$2:$G$2</c:f>
              <c:numCache>
                <c:formatCode>General</c:formatCode>
                <c:ptCount val="6"/>
                <c:pt idx="0">
                  <c:v>0.18</c:v>
                </c:pt>
                <c:pt idx="1">
                  <c:v>0.19</c:v>
                </c:pt>
                <c:pt idx="2">
                  <c:v>0.21</c:v>
                </c:pt>
                <c:pt idx="3">
                  <c:v>0.22</c:v>
                </c:pt>
                <c:pt idx="4">
                  <c:v>0.24</c:v>
                </c:pt>
                <c:pt idx="5">
                  <c:v>0.26</c:v>
                </c:pt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  <c:pt idx="0">
                  <c:v>296</c:v>
                </c:pt>
                <c:pt idx="1">
                  <c:v>289</c:v>
                </c:pt>
                <c:pt idx="2">
                  <c:v>287</c:v>
                </c:pt>
                <c:pt idx="3">
                  <c:v>283</c:v>
                </c:pt>
                <c:pt idx="4">
                  <c:v>327</c:v>
                </c:pt>
                <c:pt idx="5">
                  <c:v>317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318560"/>
        <c:axId val="269322088"/>
      </c:lineChart>
      <c:catAx>
        <c:axId val="269318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Corbel"/>
                    <a:cs typeface="Corbel"/>
                  </a:defRPr>
                </a:pPr>
                <a:r>
                  <a:rPr lang="en-US" sz="2400" dirty="0" smtClean="0">
                    <a:latin typeface="Corbel"/>
                    <a:cs typeface="Corbel"/>
                  </a:rPr>
                  <a:t>SID Tryptophan</a:t>
                </a:r>
                <a:r>
                  <a:rPr lang="en-US" sz="2400" baseline="0" dirty="0" smtClean="0">
                    <a:latin typeface="Corbel"/>
                    <a:cs typeface="Corbel"/>
                  </a:rPr>
                  <a:t> </a:t>
                </a:r>
                <a:r>
                  <a:rPr lang="en-US" sz="2400" baseline="0" dirty="0">
                    <a:latin typeface="Corbel"/>
                    <a:cs typeface="Corbel"/>
                  </a:rPr>
                  <a:t>: Lysine</a:t>
                </a:r>
                <a:endParaRPr lang="en-US" sz="2400" dirty="0">
                  <a:latin typeface="Corbel"/>
                  <a:cs typeface="Corbel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8575" cmpd="sng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Corbel"/>
                <a:cs typeface="Corbel"/>
              </a:defRPr>
            </a:pPr>
            <a:endParaRPr lang="en-US"/>
          </a:p>
        </c:txPr>
        <c:crossAx val="269322088"/>
        <c:crosses val="autoZero"/>
        <c:auto val="1"/>
        <c:lblAlgn val="ctr"/>
        <c:lblOffset val="100"/>
        <c:noMultiLvlLbl val="0"/>
      </c:catAx>
      <c:valAx>
        <c:axId val="269322088"/>
        <c:scaling>
          <c:orientation val="minMax"/>
          <c:max val="350"/>
          <c:min val="25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latin typeface="Corbel"/>
                    <a:cs typeface="Corbel"/>
                  </a:defRPr>
                </a:pPr>
                <a:r>
                  <a:rPr lang="en-US" sz="2400" dirty="0" smtClean="0">
                    <a:latin typeface="Corbel"/>
                    <a:cs typeface="Corbel"/>
                  </a:rPr>
                  <a:t>g</a:t>
                </a:r>
                <a:r>
                  <a:rPr lang="en-US" sz="2400" dirty="0">
                    <a:latin typeface="Corbel"/>
                    <a:cs typeface="Corbel"/>
                  </a:rPr>
                  <a:t>/</a:t>
                </a:r>
                <a:r>
                  <a:rPr lang="en-US" sz="2400" baseline="0" dirty="0" smtClean="0">
                    <a:latin typeface="Corbel"/>
                    <a:cs typeface="Corbel"/>
                  </a:rPr>
                  <a:t>day</a:t>
                </a:r>
                <a:endParaRPr lang="en-US" sz="2400" dirty="0">
                  <a:latin typeface="Corbel"/>
                  <a:cs typeface="Corbel"/>
                </a:endParaRPr>
              </a:p>
            </c:rich>
          </c:tx>
          <c:layout>
            <c:manualLayout>
              <c:xMode val="edge"/>
              <c:yMode val="edge"/>
              <c:x val="8.3463692038495199E-2"/>
              <c:y val="0.46354957713619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 cmpd="sng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Corbel"/>
                <a:cs typeface="Corbel"/>
              </a:defRPr>
            </a:pPr>
            <a:endParaRPr lang="en-US"/>
          </a:p>
        </c:txPr>
        <c:crossAx val="269318560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3200">
                <a:latin typeface="Corbel"/>
                <a:cs typeface="Corbel"/>
              </a:defRPr>
            </a:pPr>
            <a:r>
              <a:rPr lang="en-US" sz="3200" dirty="0" smtClean="0">
                <a:latin typeface="Corbel"/>
                <a:cs typeface="Corbel"/>
              </a:rPr>
              <a:t>Daily</a:t>
            </a:r>
            <a:r>
              <a:rPr lang="en-US" sz="3200" baseline="0" dirty="0" smtClean="0">
                <a:latin typeface="Corbel"/>
                <a:cs typeface="Corbel"/>
              </a:rPr>
              <a:t> feed intake from d 0 to 14 after weaning</a:t>
            </a:r>
            <a:endParaRPr lang="en-US" sz="3200" dirty="0">
              <a:latin typeface="Corbel"/>
              <a:cs typeface="Corbel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5632174103237099"/>
          <c:y val="0.164197530864198"/>
          <c:w val="0.72338210848643902"/>
          <c:h val="0.68604957713619097"/>
        </c:manualLayout>
      </c:layout>
      <c:lineChart>
        <c:grouping val="standard"/>
        <c:varyColors val="0"/>
        <c:ser>
          <c:idx val="0"/>
          <c:order val="0"/>
          <c:spPr>
            <a:ln w="28575" cmpd="sng"/>
          </c:spPr>
          <c:marker>
            <c:spPr>
              <a:ln w="38100"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Sheet1!$H$10</c:f>
                <c:numCache>
                  <c:formatCode>General</c:formatCode>
                  <c:ptCount val="1"/>
                  <c:pt idx="0">
                    <c:v>12.7</c:v>
                  </c:pt>
                </c:numCache>
              </c:numRef>
            </c:plus>
            <c:minus>
              <c:numRef>
                <c:f>Sheet1!$H$10</c:f>
                <c:numCache>
                  <c:formatCode>General</c:formatCode>
                  <c:ptCount val="1"/>
                  <c:pt idx="0">
                    <c:v>12.7</c:v>
                  </c:pt>
                </c:numCache>
              </c:numRef>
            </c:minus>
            <c:spPr>
              <a:ln w="6350" cmpd="sng"/>
            </c:spPr>
          </c:errBars>
          <c:cat>
            <c:numRef>
              <c:f>Sheet1!$B$2:$G$2</c:f>
              <c:numCache>
                <c:formatCode>General</c:formatCode>
                <c:ptCount val="6"/>
                <c:pt idx="0">
                  <c:v>0.18</c:v>
                </c:pt>
                <c:pt idx="1">
                  <c:v>0.19</c:v>
                </c:pt>
                <c:pt idx="2">
                  <c:v>0.21</c:v>
                </c:pt>
                <c:pt idx="3">
                  <c:v>0.22</c:v>
                </c:pt>
                <c:pt idx="4">
                  <c:v>0.24</c:v>
                </c:pt>
                <c:pt idx="5">
                  <c:v>0.26</c:v>
                </c:pt>
              </c:numCache>
            </c:numRef>
          </c:cat>
          <c:val>
            <c:numRef>
              <c:f>Sheet1!$B$10:$G$10</c:f>
              <c:numCache>
                <c:formatCode>General</c:formatCode>
                <c:ptCount val="6"/>
                <c:pt idx="0">
                  <c:v>415</c:v>
                </c:pt>
                <c:pt idx="1">
                  <c:v>420</c:v>
                </c:pt>
                <c:pt idx="2">
                  <c:v>411</c:v>
                </c:pt>
                <c:pt idx="3">
                  <c:v>390</c:v>
                </c:pt>
                <c:pt idx="4">
                  <c:v>406</c:v>
                </c:pt>
                <c:pt idx="5">
                  <c:v>487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324048"/>
        <c:axId val="269318168"/>
      </c:lineChart>
      <c:catAx>
        <c:axId val="269324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Corbel"/>
                    <a:cs typeface="Corbel"/>
                  </a:defRPr>
                </a:pPr>
                <a:r>
                  <a:rPr lang="en-US" sz="2400" dirty="0" smtClean="0">
                    <a:latin typeface="Corbel"/>
                    <a:cs typeface="Corbel"/>
                  </a:rPr>
                  <a:t>SID Tryptophan</a:t>
                </a:r>
                <a:r>
                  <a:rPr lang="en-US" sz="2400" baseline="0" dirty="0" smtClean="0">
                    <a:latin typeface="Corbel"/>
                    <a:cs typeface="Corbel"/>
                  </a:rPr>
                  <a:t> </a:t>
                </a:r>
                <a:r>
                  <a:rPr lang="en-US" sz="2400" baseline="0" dirty="0">
                    <a:latin typeface="Corbel"/>
                    <a:cs typeface="Corbel"/>
                  </a:rPr>
                  <a:t>: Lysine</a:t>
                </a:r>
                <a:endParaRPr lang="en-US" sz="2400" dirty="0">
                  <a:latin typeface="Corbel"/>
                  <a:cs typeface="Corbel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8575" cmpd="sng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Corbel"/>
                <a:cs typeface="Corbel"/>
              </a:defRPr>
            </a:pPr>
            <a:endParaRPr lang="en-US"/>
          </a:p>
        </c:txPr>
        <c:crossAx val="269318168"/>
        <c:crosses val="autoZero"/>
        <c:auto val="1"/>
        <c:lblAlgn val="ctr"/>
        <c:lblOffset val="100"/>
        <c:noMultiLvlLbl val="0"/>
      </c:catAx>
      <c:valAx>
        <c:axId val="269318168"/>
        <c:scaling>
          <c:orientation val="minMax"/>
          <c:max val="500"/>
          <c:min val="35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latin typeface="Corbel"/>
                    <a:cs typeface="Corbel"/>
                  </a:defRPr>
                </a:pPr>
                <a:r>
                  <a:rPr lang="en-US" sz="2400" dirty="0" smtClean="0">
                    <a:latin typeface="Corbel"/>
                    <a:cs typeface="Corbel"/>
                  </a:rPr>
                  <a:t>g</a:t>
                </a:r>
                <a:r>
                  <a:rPr lang="en-US" sz="2400" dirty="0">
                    <a:latin typeface="Corbel"/>
                    <a:cs typeface="Corbel"/>
                  </a:rPr>
                  <a:t>/</a:t>
                </a:r>
                <a:r>
                  <a:rPr lang="en-US" sz="2400" baseline="0" dirty="0" smtClean="0">
                    <a:latin typeface="Corbel"/>
                    <a:cs typeface="Corbel"/>
                  </a:rPr>
                  <a:t>day</a:t>
                </a:r>
                <a:endParaRPr lang="en-US" sz="2400" dirty="0">
                  <a:latin typeface="Corbel"/>
                  <a:cs typeface="Corbel"/>
                </a:endParaRPr>
              </a:p>
            </c:rich>
          </c:tx>
          <c:layout>
            <c:manualLayout>
              <c:xMode val="edge"/>
              <c:yMode val="edge"/>
              <c:x val="8.3463692038495199E-2"/>
              <c:y val="0.510771799358413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 cmpd="sng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Corbel"/>
                <a:cs typeface="Corbel"/>
              </a:defRPr>
            </a:pPr>
            <a:endParaRPr lang="en-US"/>
          </a:p>
        </c:txPr>
        <c:crossAx val="2693240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3200">
                <a:latin typeface="Corbel"/>
                <a:cs typeface="Corbel"/>
              </a:defRPr>
            </a:pPr>
            <a:r>
              <a:rPr lang="en-US" sz="3200" dirty="0" smtClean="0">
                <a:latin typeface="Corbel"/>
                <a:cs typeface="Corbel"/>
              </a:rPr>
              <a:t>C-reactive protein levels on d 4 and 11 </a:t>
            </a:r>
            <a:endParaRPr lang="en-US" sz="3200" dirty="0">
              <a:latin typeface="Corbel"/>
              <a:cs typeface="Corbel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2203871391076099"/>
          <c:y val="0.13752401589707"/>
          <c:w val="0.72733202099737504"/>
          <c:h val="0.70518387365887802"/>
        </c:manualLayout>
      </c:layout>
      <c:lineChart>
        <c:grouping val="standar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d 4</c:v>
                </c:pt>
              </c:strCache>
            </c:strRef>
          </c:tx>
          <c:spPr>
            <a:ln w="28575" cmpd="sng"/>
          </c:spPr>
          <c:errBars>
            <c:errDir val="y"/>
            <c:errBarType val="both"/>
            <c:errValType val="cust"/>
            <c:noEndCap val="0"/>
            <c:plus>
              <c:numRef>
                <c:f>Sheet1!$H$15</c:f>
                <c:numCache>
                  <c:formatCode>General</c:formatCode>
                  <c:ptCount val="1"/>
                  <c:pt idx="0">
                    <c:v>2.12</c:v>
                  </c:pt>
                </c:numCache>
              </c:numRef>
            </c:plus>
            <c:minus>
              <c:numRef>
                <c:f>Sheet1!$H$15</c:f>
                <c:numCache>
                  <c:formatCode>General</c:formatCode>
                  <c:ptCount val="1"/>
                  <c:pt idx="0">
                    <c:v>2.12</c:v>
                  </c:pt>
                </c:numCache>
              </c:numRef>
            </c:minus>
            <c:spPr>
              <a:ln w="6350" cmpd="sng"/>
            </c:spPr>
          </c:errBars>
          <c:cat>
            <c:numRef>
              <c:f>Sheet1!$B$2:$G$2</c:f>
              <c:numCache>
                <c:formatCode>General</c:formatCode>
                <c:ptCount val="6"/>
                <c:pt idx="0">
                  <c:v>0.18</c:v>
                </c:pt>
                <c:pt idx="1">
                  <c:v>0.19</c:v>
                </c:pt>
                <c:pt idx="2">
                  <c:v>0.21</c:v>
                </c:pt>
                <c:pt idx="3">
                  <c:v>0.22</c:v>
                </c:pt>
                <c:pt idx="4">
                  <c:v>0.24</c:v>
                </c:pt>
                <c:pt idx="5">
                  <c:v>0.26</c:v>
                </c:pt>
              </c:numCache>
            </c:numRef>
          </c:cat>
          <c:val>
            <c:numRef>
              <c:f>Sheet1!$B$15:$G$15</c:f>
              <c:numCache>
                <c:formatCode>General</c:formatCode>
                <c:ptCount val="6"/>
                <c:pt idx="0">
                  <c:v>16.2</c:v>
                </c:pt>
                <c:pt idx="1">
                  <c:v>15.8</c:v>
                </c:pt>
                <c:pt idx="2">
                  <c:v>19.600000000000001</c:v>
                </c:pt>
                <c:pt idx="3">
                  <c:v>14.1</c:v>
                </c:pt>
                <c:pt idx="4">
                  <c:v>19.5</c:v>
                </c:pt>
                <c:pt idx="5">
                  <c:v>18.399999999999999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d 11</c:v>
                </c:pt>
              </c:strCache>
            </c:strRef>
          </c:tx>
          <c:spPr>
            <a:ln w="28575" cmpd="sng">
              <a:solidFill>
                <a:srgbClr val="0000FF"/>
              </a:solidFill>
            </a:ln>
          </c:spPr>
          <c:marker>
            <c:symbol val="square"/>
            <c:size val="15"/>
            <c:spPr>
              <a:solidFill>
                <a:srgbClr val="0000FF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Sheet1!$H$16</c:f>
                <c:numCache>
                  <c:formatCode>General</c:formatCode>
                  <c:ptCount val="1"/>
                  <c:pt idx="0">
                    <c:v>2</c:v>
                  </c:pt>
                </c:numCache>
              </c:numRef>
            </c:plus>
            <c:minus>
              <c:numRef>
                <c:f>Sheet1!$H$16</c:f>
                <c:numCache>
                  <c:formatCode>General</c:formatCode>
                  <c:ptCount val="1"/>
                  <c:pt idx="0">
                    <c:v>2</c:v>
                  </c:pt>
                </c:numCache>
              </c:numRef>
            </c:minus>
            <c:spPr>
              <a:ln w="6350" cmpd="sng"/>
            </c:spPr>
          </c:errBars>
          <c:cat>
            <c:numRef>
              <c:f>Sheet1!$B$2:$G$2</c:f>
              <c:numCache>
                <c:formatCode>General</c:formatCode>
                <c:ptCount val="6"/>
                <c:pt idx="0">
                  <c:v>0.18</c:v>
                </c:pt>
                <c:pt idx="1">
                  <c:v>0.19</c:v>
                </c:pt>
                <c:pt idx="2">
                  <c:v>0.21</c:v>
                </c:pt>
                <c:pt idx="3">
                  <c:v>0.22</c:v>
                </c:pt>
                <c:pt idx="4">
                  <c:v>0.24</c:v>
                </c:pt>
                <c:pt idx="5">
                  <c:v>0.26</c:v>
                </c:pt>
              </c:numCache>
            </c:numRef>
          </c:cat>
          <c:val>
            <c:numRef>
              <c:f>Sheet1!$B$16:$G$16</c:f>
              <c:numCache>
                <c:formatCode>General</c:formatCode>
                <c:ptCount val="6"/>
                <c:pt idx="0">
                  <c:v>14.7</c:v>
                </c:pt>
                <c:pt idx="1">
                  <c:v>15.8</c:v>
                </c:pt>
                <c:pt idx="2">
                  <c:v>14.2</c:v>
                </c:pt>
                <c:pt idx="3">
                  <c:v>10.4</c:v>
                </c:pt>
                <c:pt idx="4">
                  <c:v>17.3</c:v>
                </c:pt>
                <c:pt idx="5">
                  <c:v>11.6</c:v>
                </c:pt>
              </c:numCache>
            </c:numRef>
          </c:val>
          <c:smooth val="0"/>
        </c:ser>
        <c:ser>
          <c:idx val="2"/>
          <c:order val="2"/>
          <c:tx>
            <c:v>Upper Threshhold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Sheet1!$B$2:$G$2</c:f>
              <c:numCache>
                <c:formatCode>General</c:formatCode>
                <c:ptCount val="6"/>
                <c:pt idx="0">
                  <c:v>0.18</c:v>
                </c:pt>
                <c:pt idx="1">
                  <c:v>0.19</c:v>
                </c:pt>
                <c:pt idx="2">
                  <c:v>0.21</c:v>
                </c:pt>
                <c:pt idx="3">
                  <c:v>0.22</c:v>
                </c:pt>
                <c:pt idx="4">
                  <c:v>0.24</c:v>
                </c:pt>
                <c:pt idx="5">
                  <c:v>0.26</c:v>
                </c:pt>
              </c:numCache>
            </c:numRef>
          </c:cat>
          <c:val>
            <c:numRef>
              <c:f>Sheet1!$B$17:$H$17</c:f>
              <c:numCache>
                <c:formatCode>General</c:formatCode>
                <c:ptCount val="7"/>
                <c:pt idx="0">
                  <c:v>16.8</c:v>
                </c:pt>
                <c:pt idx="1">
                  <c:v>16.8</c:v>
                </c:pt>
                <c:pt idx="2">
                  <c:v>16.8</c:v>
                </c:pt>
                <c:pt idx="3">
                  <c:v>16.8</c:v>
                </c:pt>
                <c:pt idx="4">
                  <c:v>16.8</c:v>
                </c:pt>
                <c:pt idx="5">
                  <c:v>16.8</c:v>
                </c:pt>
                <c:pt idx="6">
                  <c:v>16.8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321304"/>
        <c:axId val="269319344"/>
      </c:lineChart>
      <c:catAx>
        <c:axId val="269321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Corbel"/>
                    <a:cs typeface="Corbel"/>
                  </a:defRPr>
                </a:pPr>
                <a:r>
                  <a:rPr lang="en-US" sz="2400" dirty="0" smtClean="0">
                    <a:latin typeface="Corbel"/>
                    <a:cs typeface="Corbel"/>
                  </a:rPr>
                  <a:t>SID Tryptophan </a:t>
                </a:r>
                <a:r>
                  <a:rPr lang="en-US" sz="2400" dirty="0">
                    <a:latin typeface="Corbel"/>
                    <a:cs typeface="Corbel"/>
                  </a:rPr>
                  <a:t>: Lysine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8575" cmpd="sng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Corbel"/>
                <a:cs typeface="Corbel"/>
              </a:defRPr>
            </a:pPr>
            <a:endParaRPr lang="en-US"/>
          </a:p>
        </c:txPr>
        <c:crossAx val="269319344"/>
        <c:crosses val="autoZero"/>
        <c:auto val="1"/>
        <c:lblAlgn val="ctr"/>
        <c:lblOffset val="100"/>
        <c:noMultiLvlLbl val="0"/>
      </c:catAx>
      <c:valAx>
        <c:axId val="269319344"/>
        <c:scaling>
          <c:orientation val="minMax"/>
          <c:max val="30"/>
          <c:min val="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latin typeface="Corbel"/>
                    <a:cs typeface="Corbel"/>
                  </a:defRPr>
                </a:pPr>
                <a:r>
                  <a:rPr lang="en-US" sz="2400" dirty="0">
                    <a:latin typeface="Corbel"/>
                    <a:cs typeface="Corbel"/>
                  </a:rPr>
                  <a:t>C-reactive protein, </a:t>
                </a:r>
              </a:p>
              <a:p>
                <a:pPr>
                  <a:defRPr>
                    <a:latin typeface="Corbel"/>
                    <a:cs typeface="Corbel"/>
                  </a:defRPr>
                </a:pPr>
                <a:r>
                  <a:rPr lang="en-US" sz="2400" dirty="0" err="1">
                    <a:latin typeface="Corbel"/>
                    <a:cs typeface="Corbel"/>
                  </a:rPr>
                  <a:t>ug</a:t>
                </a:r>
                <a:r>
                  <a:rPr lang="en-US" sz="2400" dirty="0">
                    <a:latin typeface="Corbel"/>
                    <a:cs typeface="Corbel"/>
                  </a:rPr>
                  <a:t>/mL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8575" cmpd="sng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Corbel"/>
                <a:cs typeface="Corbel"/>
              </a:defRPr>
            </a:pPr>
            <a:endParaRPr lang="en-US"/>
          </a:p>
        </c:txPr>
        <c:crossAx val="269321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187073490813602"/>
          <c:y val="0.13719648593579201"/>
          <c:w val="0.25896259842519698"/>
          <c:h val="0.18179069886112101"/>
        </c:manualLayout>
      </c:layout>
      <c:overlay val="0"/>
      <c:txPr>
        <a:bodyPr/>
        <a:lstStyle/>
        <a:p>
          <a:pPr>
            <a:defRPr sz="1400">
              <a:latin typeface="Corbel"/>
              <a:cs typeface="Corbe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0.27163</cdr:x>
      <cdr:y>0.36</cdr:y>
    </cdr:from>
    <cdr:to>
      <cdr:x>0.33463</cdr:x>
      <cdr:y>0.41386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83768" y="1851670"/>
          <a:ext cx="576072" cy="2770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err="1" smtClean="0">
              <a:latin typeface="Corbel"/>
              <a:cs typeface="Corbel"/>
            </a:rPr>
            <a:t>ab</a:t>
          </a:r>
          <a:endParaRPr lang="en-US" b="1" dirty="0">
            <a:latin typeface="Corbel"/>
            <a:cs typeface="Corbel"/>
          </a:endParaRPr>
        </a:p>
      </cdr:txBody>
    </cdr:sp>
  </cdr:relSizeAnchor>
  <cdr:relSizeAnchor xmlns:cdr="http://schemas.openxmlformats.org/drawingml/2006/chartDrawing">
    <cdr:from>
      <cdr:x>0.38975</cdr:x>
      <cdr:y>0.416</cdr:y>
    </cdr:from>
    <cdr:to>
      <cdr:x>0.45275</cdr:x>
      <cdr:y>0.46986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63888" y="2139702"/>
          <a:ext cx="576072" cy="2770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err="1" smtClean="0">
              <a:latin typeface="Corbel"/>
              <a:cs typeface="Corbel"/>
            </a:rPr>
            <a:t>ab</a:t>
          </a:r>
          <a:endParaRPr lang="en-US" sz="1800" b="1" dirty="0">
            <a:latin typeface="Corbel"/>
            <a:cs typeface="Corbel"/>
          </a:endParaRPr>
        </a:p>
      </cdr:txBody>
    </cdr:sp>
  </cdr:relSizeAnchor>
  <cdr:relSizeAnchor xmlns:cdr="http://schemas.openxmlformats.org/drawingml/2006/chartDrawing">
    <cdr:from>
      <cdr:x>0.51575</cdr:x>
      <cdr:y>0.43</cdr:y>
    </cdr:from>
    <cdr:to>
      <cdr:x>0.57875</cdr:x>
      <cdr:y>0.48386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16016" y="2211710"/>
          <a:ext cx="576072" cy="2770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Corbel"/>
              <a:cs typeface="Corbel"/>
            </a:rPr>
            <a:t>a</a:t>
          </a:r>
        </a:p>
      </cdr:txBody>
    </cdr:sp>
  </cdr:relSizeAnchor>
  <cdr:relSizeAnchor xmlns:cdr="http://schemas.openxmlformats.org/drawingml/2006/chartDrawing">
    <cdr:from>
      <cdr:x>0.63387</cdr:x>
      <cdr:y>0.458</cdr:y>
    </cdr:from>
    <cdr:to>
      <cdr:x>0.69687</cdr:x>
      <cdr:y>0.51186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796136" y="2355726"/>
          <a:ext cx="576072" cy="277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Corbel"/>
              <a:cs typeface="Corbel"/>
            </a:rPr>
            <a:t>a</a:t>
          </a:r>
        </a:p>
      </cdr:txBody>
    </cdr:sp>
  </cdr:relSizeAnchor>
  <cdr:relSizeAnchor xmlns:cdr="http://schemas.openxmlformats.org/drawingml/2006/chartDrawing">
    <cdr:from>
      <cdr:x>0.75987</cdr:x>
      <cdr:y>0.15</cdr:y>
    </cdr:from>
    <cdr:to>
      <cdr:x>0.82287</cdr:x>
      <cdr:y>0.20385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948264" y="771550"/>
          <a:ext cx="576072" cy="2769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Corbel"/>
              <a:cs typeface="Corbel"/>
            </a:rPr>
            <a:t>c</a:t>
          </a:r>
        </a:p>
      </cdr:txBody>
    </cdr:sp>
  </cdr:relSizeAnchor>
  <cdr:relSizeAnchor xmlns:cdr="http://schemas.openxmlformats.org/drawingml/2006/chartDrawing">
    <cdr:from>
      <cdr:x>0.87799</cdr:x>
      <cdr:y>0.22</cdr:y>
    </cdr:from>
    <cdr:to>
      <cdr:x>0.94099</cdr:x>
      <cdr:y>0.27386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028384" y="1131590"/>
          <a:ext cx="576072" cy="277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err="1" smtClean="0">
              <a:latin typeface="Corbel"/>
              <a:cs typeface="Corbel"/>
            </a:rPr>
            <a:t>bc</a:t>
          </a:r>
          <a:endParaRPr lang="en-US" sz="1800" b="1" dirty="0">
            <a:latin typeface="Corbel"/>
            <a:cs typeface="Corbe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0.01111</cdr:x>
      <cdr:y>0.95891</cdr:y>
    </cdr:from>
    <cdr:to>
      <cdr:x>0.47789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603" y="6587066"/>
          <a:ext cx="426826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latin typeface="Corbel"/>
              <a:cs typeface="Corbel"/>
            </a:rPr>
            <a:t>(</a:t>
          </a:r>
          <a:r>
            <a:rPr lang="en-US" sz="1200" dirty="0" err="1" smtClean="0">
              <a:latin typeface="Corbel"/>
              <a:cs typeface="Corbel"/>
            </a:rPr>
            <a:t>Capozzalo</a:t>
          </a:r>
          <a:r>
            <a:rPr lang="en-US" sz="1200" dirty="0" smtClean="0">
              <a:latin typeface="Corbel"/>
              <a:cs typeface="Corbel"/>
            </a:rPr>
            <a:t> </a:t>
          </a:r>
          <a:r>
            <a:rPr lang="en-US" sz="1200" i="1" dirty="0" smtClean="0">
              <a:latin typeface="Corbel"/>
              <a:cs typeface="Corbel"/>
            </a:rPr>
            <a:t>et al</a:t>
          </a:r>
          <a:r>
            <a:rPr lang="en-US" sz="1200" dirty="0" smtClean="0">
              <a:latin typeface="Corbel"/>
              <a:cs typeface="Corbel"/>
            </a:rPr>
            <a:t>., 2013; In </a:t>
          </a:r>
          <a:r>
            <a:rPr lang="en-US" sz="1200" i="1" dirty="0" smtClean="0">
              <a:latin typeface="Corbel"/>
              <a:cs typeface="Corbel"/>
            </a:rPr>
            <a:t>Manipulating Pig Production XIII</a:t>
          </a:r>
          <a:r>
            <a:rPr lang="en-US" sz="1200" dirty="0" smtClean="0">
              <a:latin typeface="Corbel"/>
              <a:cs typeface="Corbel"/>
            </a:rPr>
            <a:t>, p. 91)</a:t>
          </a:r>
          <a:endParaRPr lang="en-US" sz="1200" dirty="0">
            <a:latin typeface="Corbel"/>
            <a:cs typeface="Corbe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D6FEF-58C3-844C-A1BD-55E2864D24FA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4CF57-E0D7-134F-88F4-2475F24D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6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remember how we stress these pigs</a:t>
            </a:r>
            <a:r>
              <a:rPr lang="en-US" baseline="0" dirty="0" smtClean="0"/>
              <a:t> out: we take them away from their sow and littermates, we throw them in a new group of pigs and then we move them onto a truck or to a new house. Then we give them a completely new diet, not to mention, they’re exposed to an entire new set of pathogens.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F96D4-16E5-4C5E-836B-61F00AAED0BC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9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0930E7-6A2C-1642-A066-31D70240BAAE}" type="slidenum">
              <a:rPr lang="en-AU"/>
              <a:pPr>
                <a:defRPr/>
              </a:pPr>
              <a:t>7</a:t>
            </a:fld>
            <a:endParaRPr lang="en-A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23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Diets were formulated with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90% NRC recommended Lys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0.22 SID </a:t>
            </a:r>
            <a:r>
              <a:rPr lang="en-US" dirty="0" err="1" smtClean="0">
                <a:solidFill>
                  <a:schemeClr val="bg1"/>
                </a:solidFill>
              </a:rPr>
              <a:t>Trp:Lys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0.64 </a:t>
            </a:r>
            <a:r>
              <a:rPr lang="en-US" dirty="0" err="1" smtClean="0">
                <a:solidFill>
                  <a:schemeClr val="bg1"/>
                </a:solidFill>
              </a:rPr>
              <a:t>Thr:Lys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BBC05-6F60-CF44-A8A1-10045BB4BC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02AA6-8339-6341-8A31-C2C1C095EA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5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insults create local inflammation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generalized signals that activate immune cells. However, overall immune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outcomes depend on the balance of additional signals that promote either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effector and regulatory responses. Thus inflammation drives the immune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response, but the specific character depends critically on the overall balance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immune stimulatory and regulatory pathways activated in a particular setting.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Inflammatory signals that favor regulatory/suppressor outcomes often activate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and/or sustain local IDO enzyme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F57-E0D7-134F-88F4-2475F24D874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7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 Metabolic control of T cell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responses via IDO. KYN release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TRP consumption by accessory cells expressing IDO generates signals via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amino-acid sensors (GCN2,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respectively, that have profound effects on 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responses to inflammatory and antigenic signals. IDO activity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APCs also enhances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differentiation from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naı¨ve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CD4 T cells via these metabolic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pathways (not shown).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F57-E0D7-134F-88F4-2475F24D874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2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2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8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0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3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25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10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284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33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66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968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0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5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084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727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594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651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138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0FE3B-8B95-BB46-B811-76F3EF8170F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506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3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/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21413"/>
            <a:ext cx="213360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AB9A-AA68-5A4A-ADC7-4106F419186A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11888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211888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166E6-8196-B045-9FAA-E9A2D5FF96A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63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7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2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8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4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CC7-64EE-B84A-8E5F-BE80622D934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06B1-7B8D-5841-93C1-A66D33A6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3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4FCC7-64EE-B84A-8E5F-BE80622D934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106B1-7B8D-5841-93C1-A66D33A6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0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4FCC7-64EE-B84A-8E5F-BE80622D93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106B1-7B8D-5841-93C1-A66D33A6B1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83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  <p:sldLayoutId id="214748367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99" y="720629"/>
            <a:ext cx="8889668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rbel"/>
                <a:cs typeface="Corbel"/>
              </a:rPr>
              <a:t>Dietary requirements for tryptophan and </a:t>
            </a:r>
            <a:r>
              <a:rPr lang="en-US" b="1" dirty="0" err="1">
                <a:latin typeface="Corbel"/>
                <a:cs typeface="Corbel"/>
              </a:rPr>
              <a:t>sulphur</a:t>
            </a:r>
            <a:r>
              <a:rPr lang="en-US" b="1" dirty="0">
                <a:latin typeface="Corbel"/>
                <a:cs typeface="Corbel"/>
              </a:rPr>
              <a:t> amino acids </a:t>
            </a:r>
            <a:r>
              <a:rPr lang="en-US" b="1" dirty="0" smtClean="0">
                <a:latin typeface="Corbel"/>
                <a:cs typeface="Corbel"/>
              </a:rPr>
              <a:t>after weaning: </a:t>
            </a:r>
            <a:r>
              <a:rPr lang="en-US" b="1" dirty="0">
                <a:latin typeface="Corbel"/>
                <a:cs typeface="Corbel"/>
              </a:rPr>
              <a:t>is there a case for increasing their level of inclusion in diets?</a:t>
            </a:r>
            <a:r>
              <a:rPr lang="en-AU" dirty="0">
                <a:latin typeface="Corbel"/>
                <a:cs typeface="Corbel"/>
              </a:rPr>
              <a:t> 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92012" y="3042617"/>
            <a:ext cx="7592404" cy="1752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Corbel"/>
                <a:cs typeface="Corbel"/>
              </a:rPr>
              <a:t>Dr. John Pluske</a:t>
            </a:r>
          </a:p>
          <a:p>
            <a:endParaRPr lang="en-US" sz="2400" b="1" dirty="0" smtClean="0">
              <a:solidFill>
                <a:srgbClr val="000090"/>
              </a:solidFill>
              <a:latin typeface="Corbel"/>
              <a:cs typeface="Corbel"/>
            </a:endParaRPr>
          </a:p>
          <a:p>
            <a:r>
              <a:rPr lang="en-US" sz="2400" b="1" dirty="0" smtClean="0">
                <a:solidFill>
                  <a:srgbClr val="000090"/>
                </a:solidFill>
              </a:rPr>
              <a:t>School of Veterinary and Life Sciences, </a:t>
            </a:r>
          </a:p>
          <a:p>
            <a:r>
              <a:rPr lang="en-US" sz="2400" b="1" dirty="0" smtClean="0">
                <a:solidFill>
                  <a:srgbClr val="000090"/>
                </a:solidFill>
              </a:rPr>
              <a:t>Western Australia</a:t>
            </a:r>
            <a:endParaRPr lang="en-US" sz="2400" b="1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214" y="5141505"/>
            <a:ext cx="2032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1. Tryptophan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34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Background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600200"/>
            <a:ext cx="8805334" cy="5071533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err="1" smtClean="0">
                <a:latin typeface="Corbel"/>
                <a:cs typeface="Corbel"/>
              </a:rPr>
              <a:t>Weaners</a:t>
            </a:r>
            <a:r>
              <a:rPr lang="en-US" sz="2400" dirty="0" smtClean="0">
                <a:latin typeface="Corbel"/>
                <a:cs typeface="Corbel"/>
              </a:rPr>
              <a:t> reared </a:t>
            </a:r>
            <a:r>
              <a:rPr lang="en-US" sz="2400" dirty="0">
                <a:latin typeface="Corbel"/>
                <a:cs typeface="Corbel"/>
              </a:rPr>
              <a:t>in unsanitary </a:t>
            </a:r>
            <a:r>
              <a:rPr lang="en-US" sz="2400" dirty="0" smtClean="0">
                <a:latin typeface="Corbel"/>
                <a:cs typeface="Corbel"/>
              </a:rPr>
              <a:t>(‘dirty’) conditions </a:t>
            </a:r>
            <a:r>
              <a:rPr lang="en-US" sz="2400" dirty="0">
                <a:latin typeface="Corbel"/>
                <a:cs typeface="Corbel"/>
              </a:rPr>
              <a:t>without </a:t>
            </a:r>
            <a:r>
              <a:rPr lang="en-US" sz="2400" dirty="0" smtClean="0">
                <a:latin typeface="Corbel"/>
                <a:cs typeface="Corbel"/>
              </a:rPr>
              <a:t>antimicrobials show </a:t>
            </a:r>
            <a:r>
              <a:rPr lang="en-US" sz="2400" b="1" i="1" dirty="0" smtClean="0">
                <a:latin typeface="Corbel"/>
                <a:cs typeface="Corbel"/>
              </a:rPr>
              <a:t>poorer</a:t>
            </a:r>
            <a:r>
              <a:rPr lang="en-US" sz="2400" dirty="0" smtClean="0">
                <a:latin typeface="Corbel"/>
                <a:cs typeface="Corbel"/>
              </a:rPr>
              <a:t> growth </a:t>
            </a:r>
            <a:r>
              <a:rPr lang="en-US" sz="2400" dirty="0">
                <a:latin typeface="Corbel"/>
                <a:cs typeface="Corbel"/>
              </a:rPr>
              <a:t>rate and </a:t>
            </a:r>
            <a:r>
              <a:rPr lang="en-US" sz="2400" b="1" i="1" dirty="0" smtClean="0">
                <a:latin typeface="Corbel"/>
                <a:cs typeface="Corbel"/>
              </a:rPr>
              <a:t>lower</a:t>
            </a:r>
            <a:r>
              <a:rPr lang="en-US" sz="2400" dirty="0" smtClean="0">
                <a:latin typeface="Corbel"/>
                <a:cs typeface="Corbel"/>
              </a:rPr>
              <a:t> plasma </a:t>
            </a:r>
            <a:r>
              <a:rPr lang="en-US" sz="2400" dirty="0" err="1" smtClean="0">
                <a:latin typeface="Corbel"/>
                <a:cs typeface="Corbel"/>
              </a:rPr>
              <a:t>Trp</a:t>
            </a:r>
            <a:r>
              <a:rPr lang="en-US" sz="2400" dirty="0" smtClean="0">
                <a:latin typeface="Corbel"/>
                <a:cs typeface="Corbel"/>
              </a:rPr>
              <a:t> levels (compared to medicated </a:t>
            </a:r>
            <a:r>
              <a:rPr lang="en-US" sz="2400" dirty="0">
                <a:latin typeface="Corbel"/>
                <a:cs typeface="Corbel"/>
              </a:rPr>
              <a:t>feed and </a:t>
            </a:r>
            <a:r>
              <a:rPr lang="en-US" sz="2400" dirty="0" smtClean="0">
                <a:latin typeface="Corbel"/>
                <a:cs typeface="Corbel"/>
              </a:rPr>
              <a:t>pigs housed </a:t>
            </a:r>
            <a:r>
              <a:rPr lang="en-US" sz="2400" dirty="0">
                <a:latin typeface="Corbel"/>
                <a:cs typeface="Corbel"/>
              </a:rPr>
              <a:t>in </a:t>
            </a:r>
            <a:r>
              <a:rPr lang="en-US" sz="2400" dirty="0" smtClean="0">
                <a:latin typeface="Corbel"/>
                <a:cs typeface="Corbel"/>
              </a:rPr>
              <a:t>‘clean’ rooms)</a:t>
            </a:r>
          </a:p>
          <a:p>
            <a:endParaRPr lang="en-US" sz="2400" dirty="0">
              <a:latin typeface="Corbel"/>
              <a:cs typeface="Corbel"/>
            </a:endParaRPr>
          </a:p>
          <a:p>
            <a:r>
              <a:rPr lang="en-US" sz="2400" dirty="0">
                <a:latin typeface="Corbel"/>
                <a:cs typeface="Corbel"/>
              </a:rPr>
              <a:t>Plasma </a:t>
            </a:r>
            <a:r>
              <a:rPr lang="en-US" sz="2400" dirty="0" err="1">
                <a:latin typeface="Corbel"/>
                <a:cs typeface="Corbel"/>
              </a:rPr>
              <a:t>Trp</a:t>
            </a:r>
            <a:r>
              <a:rPr lang="en-US" sz="2400" dirty="0">
                <a:latin typeface="Corbel"/>
                <a:cs typeface="Corbel"/>
              </a:rPr>
              <a:t> concentration </a:t>
            </a:r>
            <a:r>
              <a:rPr lang="en-US" sz="2400" b="1" i="1" dirty="0">
                <a:latin typeface="Corbel"/>
                <a:cs typeface="Corbel"/>
              </a:rPr>
              <a:t>decreases</a:t>
            </a:r>
            <a:r>
              <a:rPr lang="en-US" sz="2400" dirty="0">
                <a:latin typeface="Corbel"/>
                <a:cs typeface="Corbel"/>
              </a:rPr>
              <a:t> during </a:t>
            </a:r>
            <a:r>
              <a:rPr lang="en-US" sz="2400" dirty="0" smtClean="0">
                <a:latin typeface="Corbel"/>
                <a:cs typeface="Corbel"/>
              </a:rPr>
              <a:t>chronic lung </a:t>
            </a:r>
            <a:r>
              <a:rPr lang="en-US" sz="2400" dirty="0">
                <a:latin typeface="Corbel"/>
                <a:cs typeface="Corbel"/>
              </a:rPr>
              <a:t>inflammation of </a:t>
            </a:r>
            <a:r>
              <a:rPr lang="en-US" sz="2400" dirty="0" smtClean="0">
                <a:latin typeface="Corbel"/>
                <a:cs typeface="Corbel"/>
              </a:rPr>
              <a:t>pigs associated with increased </a:t>
            </a:r>
            <a:r>
              <a:rPr lang="en-US" sz="2400" dirty="0" err="1">
                <a:latin typeface="Corbel"/>
                <a:cs typeface="Corbel"/>
              </a:rPr>
              <a:t>Trp</a:t>
            </a:r>
            <a:r>
              <a:rPr lang="en-US" sz="2400" dirty="0">
                <a:latin typeface="Corbel"/>
                <a:cs typeface="Corbel"/>
              </a:rPr>
              <a:t> </a:t>
            </a:r>
            <a:r>
              <a:rPr lang="en-US" sz="2400" dirty="0" smtClean="0">
                <a:latin typeface="Corbel"/>
                <a:cs typeface="Corbel"/>
              </a:rPr>
              <a:t>catabolism</a:t>
            </a:r>
            <a:r>
              <a:rPr lang="en-US" sz="2400" dirty="0">
                <a:latin typeface="Corbel"/>
                <a:cs typeface="Corbel"/>
              </a:rPr>
              <a:t> [</a:t>
            </a:r>
            <a:r>
              <a:rPr lang="en-US" sz="2400" dirty="0" smtClean="0">
                <a:latin typeface="Corbel"/>
                <a:cs typeface="Corbel"/>
              </a:rPr>
              <a:t>indicated </a:t>
            </a:r>
            <a:r>
              <a:rPr lang="en-US" sz="2400" dirty="0">
                <a:latin typeface="Corbel"/>
                <a:cs typeface="Corbel"/>
              </a:rPr>
              <a:t>by </a:t>
            </a:r>
            <a:r>
              <a:rPr lang="en-US" sz="2400" dirty="0" smtClean="0">
                <a:latin typeface="Corbel"/>
                <a:cs typeface="Corbel"/>
              </a:rPr>
              <a:t>greater induction </a:t>
            </a:r>
            <a:r>
              <a:rPr lang="en-US" sz="2400" dirty="0">
                <a:latin typeface="Corbel"/>
                <a:cs typeface="Corbel"/>
              </a:rPr>
              <a:t>of </a:t>
            </a:r>
            <a:r>
              <a:rPr lang="en-US" sz="2400" dirty="0" err="1">
                <a:latin typeface="Corbel"/>
                <a:cs typeface="Corbel"/>
              </a:rPr>
              <a:t>indoleamine</a:t>
            </a:r>
            <a:r>
              <a:rPr lang="en-US" sz="2400" dirty="0">
                <a:latin typeface="Corbel"/>
                <a:cs typeface="Corbel"/>
              </a:rPr>
              <a:t> 2,3 </a:t>
            </a:r>
            <a:r>
              <a:rPr lang="en-US" sz="2400" dirty="0" err="1">
                <a:latin typeface="Corbel"/>
                <a:cs typeface="Corbel"/>
              </a:rPr>
              <a:t>dioxygenase</a:t>
            </a:r>
            <a:r>
              <a:rPr lang="en-US" sz="2400" dirty="0">
                <a:latin typeface="Corbel"/>
                <a:cs typeface="Corbel"/>
              </a:rPr>
              <a:t> </a:t>
            </a:r>
            <a:r>
              <a:rPr lang="en-US" sz="2400" dirty="0" smtClean="0">
                <a:latin typeface="Corbel"/>
                <a:cs typeface="Corbel"/>
              </a:rPr>
              <a:t>(</a:t>
            </a:r>
            <a:r>
              <a:rPr lang="en-US" sz="2400" b="1" dirty="0" smtClean="0">
                <a:latin typeface="Corbel"/>
                <a:cs typeface="Corbel"/>
              </a:rPr>
              <a:t>IDO</a:t>
            </a:r>
            <a:r>
              <a:rPr lang="en-US" sz="2400" dirty="0" smtClean="0">
                <a:latin typeface="Corbel"/>
                <a:cs typeface="Corbel"/>
              </a:rPr>
              <a:t>) activity]</a:t>
            </a:r>
          </a:p>
          <a:p>
            <a:endParaRPr lang="en-US" sz="2400" dirty="0">
              <a:latin typeface="Corbel"/>
              <a:cs typeface="Corbel"/>
            </a:endParaRPr>
          </a:p>
          <a:p>
            <a:r>
              <a:rPr lang="en-US" sz="2400" dirty="0" smtClean="0">
                <a:latin typeface="Corbel"/>
                <a:cs typeface="Corbel"/>
              </a:rPr>
              <a:t>IDO activation creates </a:t>
            </a:r>
            <a:r>
              <a:rPr lang="en-US" sz="2400" dirty="0">
                <a:latin typeface="Corbel"/>
                <a:cs typeface="Corbel"/>
              </a:rPr>
              <a:t>conditions that favor immune suppression and tolerance</a:t>
            </a:r>
            <a:endParaRPr lang="en-US" sz="2400" dirty="0" smtClean="0">
              <a:latin typeface="Corbel"/>
              <a:cs typeface="Corbel"/>
            </a:endParaRPr>
          </a:p>
          <a:p>
            <a:endParaRPr lang="en-US" sz="2400" dirty="0">
              <a:latin typeface="Corbel"/>
              <a:cs typeface="Corbel"/>
            </a:endParaRPr>
          </a:p>
          <a:p>
            <a:r>
              <a:rPr lang="en-US" sz="2400" dirty="0" smtClean="0">
                <a:latin typeface="Corbel"/>
                <a:cs typeface="Corbel"/>
              </a:rPr>
              <a:t>Studies have also shown that additional </a:t>
            </a:r>
            <a:r>
              <a:rPr lang="en-US" sz="2400" dirty="0" err="1" smtClean="0">
                <a:latin typeface="Corbel"/>
                <a:cs typeface="Corbel"/>
              </a:rPr>
              <a:t>Trp</a:t>
            </a:r>
            <a:r>
              <a:rPr lang="en-US" sz="2400" dirty="0">
                <a:latin typeface="Corbel"/>
                <a:cs typeface="Corbel"/>
              </a:rPr>
              <a:t> </a:t>
            </a:r>
            <a:r>
              <a:rPr lang="en-US" sz="2400" dirty="0" smtClean="0">
                <a:latin typeface="Corbel"/>
                <a:cs typeface="Corbel"/>
              </a:rPr>
              <a:t>supplementation,</a:t>
            </a:r>
          </a:p>
          <a:p>
            <a:pPr lvl="1"/>
            <a:endParaRPr lang="en-US" sz="2400" dirty="0" smtClean="0">
              <a:latin typeface="Corbel"/>
              <a:cs typeface="Corbel"/>
            </a:endParaRPr>
          </a:p>
          <a:p>
            <a:pPr lvl="1"/>
            <a:r>
              <a:rPr lang="en-US" sz="2400" dirty="0" smtClean="0">
                <a:latin typeface="Corbel"/>
                <a:cs typeface="Corbel"/>
              </a:rPr>
              <a:t>Allows </a:t>
            </a:r>
            <a:r>
              <a:rPr lang="en-US" sz="2400" dirty="0">
                <a:latin typeface="Corbel"/>
                <a:cs typeface="Corbel"/>
              </a:rPr>
              <a:t>susceptible </a:t>
            </a:r>
            <a:r>
              <a:rPr lang="en-US" sz="2400" dirty="0" smtClean="0">
                <a:latin typeface="Corbel"/>
                <a:cs typeface="Corbel"/>
              </a:rPr>
              <a:t>[to F4 </a:t>
            </a:r>
            <a:r>
              <a:rPr lang="en-US" sz="2400" dirty="0" err="1" smtClean="0">
                <a:latin typeface="Corbel"/>
                <a:cs typeface="Corbel"/>
              </a:rPr>
              <a:t>enterotoxigenic</a:t>
            </a:r>
            <a:r>
              <a:rPr lang="en-US" sz="2400" dirty="0" smtClean="0">
                <a:latin typeface="Corbel"/>
                <a:cs typeface="Corbel"/>
              </a:rPr>
              <a:t> (ETEC) </a:t>
            </a:r>
            <a:r>
              <a:rPr lang="en-US" sz="2400" i="1" dirty="0" smtClean="0">
                <a:latin typeface="Corbel"/>
                <a:cs typeface="Corbel"/>
              </a:rPr>
              <a:t>E. coli </a:t>
            </a:r>
            <a:r>
              <a:rPr lang="en-US" sz="2400" dirty="0" smtClean="0">
                <a:latin typeface="Corbel"/>
                <a:cs typeface="Corbel"/>
              </a:rPr>
              <a:t>infection] pigs </a:t>
            </a:r>
            <a:r>
              <a:rPr lang="en-US" sz="2400" dirty="0">
                <a:latin typeface="Corbel"/>
                <a:cs typeface="Corbel"/>
              </a:rPr>
              <a:t>to </a:t>
            </a:r>
            <a:r>
              <a:rPr lang="en-US" sz="2400" dirty="0" smtClean="0">
                <a:latin typeface="Corbel"/>
                <a:cs typeface="Corbel"/>
              </a:rPr>
              <a:t>partially compensate </a:t>
            </a:r>
            <a:r>
              <a:rPr lang="en-US" sz="2400" dirty="0">
                <a:latin typeface="Corbel"/>
                <a:cs typeface="Corbel"/>
              </a:rPr>
              <a:t>for the effects of ETEC challenge by </a:t>
            </a:r>
            <a:r>
              <a:rPr lang="en-US" sz="2400" dirty="0" smtClean="0">
                <a:latin typeface="Corbel"/>
                <a:cs typeface="Corbel"/>
              </a:rPr>
              <a:t>increasing feed </a:t>
            </a:r>
            <a:r>
              <a:rPr lang="en-US" sz="2400" dirty="0">
                <a:latin typeface="Corbel"/>
                <a:cs typeface="Corbel"/>
              </a:rPr>
              <a:t>intake and maintaining </a:t>
            </a:r>
            <a:r>
              <a:rPr lang="en-US" sz="2400" dirty="0" smtClean="0">
                <a:latin typeface="Corbel"/>
                <a:cs typeface="Corbel"/>
              </a:rPr>
              <a:t>adequate growth</a:t>
            </a:r>
          </a:p>
          <a:p>
            <a:pPr lvl="1"/>
            <a:endParaRPr lang="en-US" sz="2400" dirty="0" smtClean="0">
              <a:latin typeface="Corbel"/>
              <a:cs typeface="Corbel"/>
            </a:endParaRPr>
          </a:p>
          <a:p>
            <a:pPr lvl="1"/>
            <a:r>
              <a:rPr lang="en-US" sz="2400" dirty="0" err="1" smtClean="0">
                <a:latin typeface="Corbel"/>
                <a:cs typeface="Corbel"/>
              </a:rPr>
              <a:t>Favourably</a:t>
            </a:r>
            <a:r>
              <a:rPr lang="en-US" sz="2400" dirty="0" smtClean="0">
                <a:latin typeface="Corbel"/>
                <a:cs typeface="Corbel"/>
              </a:rPr>
              <a:t> </a:t>
            </a:r>
            <a:r>
              <a:rPr lang="en-US" sz="2400" dirty="0">
                <a:latin typeface="Corbel"/>
                <a:cs typeface="Corbel"/>
              </a:rPr>
              <a:t>interacts to reduce the bacterial induction of some genes involved in the intestinal barrier in </a:t>
            </a:r>
            <a:r>
              <a:rPr lang="en-US" sz="2400" dirty="0" smtClean="0">
                <a:latin typeface="Corbel"/>
                <a:cs typeface="Corbel"/>
              </a:rPr>
              <a:t>ETEC-susceptible </a:t>
            </a:r>
            <a:r>
              <a:rPr lang="en-US" sz="2400" dirty="0">
                <a:latin typeface="Corbel"/>
                <a:cs typeface="Corbel"/>
              </a:rPr>
              <a:t>pigs</a:t>
            </a:r>
          </a:p>
        </p:txBody>
      </p:sp>
    </p:spTree>
    <p:extLst>
      <p:ext uri="{BB962C8B-B14F-4D97-AF65-F5344CB8AC3E}">
        <p14:creationId xmlns:p14="http://schemas.microsoft.com/office/powerpoint/2010/main" val="24105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45533"/>
            <a:ext cx="8703733" cy="12636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latin typeface="Corbel"/>
                <a:cs typeface="Corbel"/>
              </a:rPr>
              <a:t>Linear response of protein deposition to increasing </a:t>
            </a:r>
            <a:r>
              <a:rPr lang="en-US" b="1" dirty="0" err="1" smtClean="0">
                <a:latin typeface="Corbel"/>
                <a:cs typeface="Corbel"/>
              </a:rPr>
              <a:t>Trp</a:t>
            </a:r>
            <a:r>
              <a:rPr lang="en-US" b="1" dirty="0" smtClean="0">
                <a:latin typeface="Corbel"/>
                <a:cs typeface="Corbel"/>
              </a:rPr>
              <a:t> intake with immune system activation</a:t>
            </a:r>
            <a:endParaRPr lang="en-US" b="1" dirty="0">
              <a:latin typeface="Corbel"/>
              <a:cs typeface="Corbel"/>
            </a:endParaRPr>
          </a:p>
        </p:txBody>
      </p:sp>
      <p:pic>
        <p:nvPicPr>
          <p:cNvPr id="121859" name="Content Placeholder 3" descr="10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0159" r="-80159"/>
          <a:stretch>
            <a:fillRect/>
          </a:stretch>
        </p:blipFill>
        <p:spPr bwMode="auto">
          <a:xfrm rot="16200000">
            <a:off x="259831" y="1636713"/>
            <a:ext cx="8834438" cy="4951412"/>
          </a:xfrm>
        </p:spPr>
      </p:pic>
      <p:sp>
        <p:nvSpPr>
          <p:cNvPr id="4" name="TextBox 3"/>
          <p:cNvSpPr txBox="1"/>
          <p:nvPr/>
        </p:nvSpPr>
        <p:spPr>
          <a:xfrm>
            <a:off x="101599" y="6504516"/>
            <a:ext cx="544760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+mj-lt"/>
                <a:ea typeface="ＭＳ Ｐゴシック" pitchFamily="-111" charset="-128"/>
                <a:cs typeface="ＭＳ Ｐゴシック" pitchFamily="-111" charset="-128"/>
              </a:rPr>
              <a:t>(Levesque </a:t>
            </a:r>
            <a:r>
              <a:rPr lang="en-US" sz="1200" i="1" dirty="0" smtClean="0">
                <a:latin typeface="+mj-lt"/>
                <a:ea typeface="ＭＳ Ｐゴシック" pitchFamily="-111" charset="-128"/>
                <a:cs typeface="ＭＳ Ｐゴシック" pitchFamily="-111" charset="-128"/>
              </a:rPr>
              <a:t>et </a:t>
            </a:r>
            <a:r>
              <a:rPr lang="en-US" sz="1200" i="1" dirty="0">
                <a:latin typeface="+mj-lt"/>
                <a:ea typeface="ＭＳ Ｐゴシック" pitchFamily="-111" charset="-128"/>
                <a:cs typeface="ＭＳ Ｐゴシック" pitchFamily="-111" charset="-128"/>
              </a:rPr>
              <a:t>al</a:t>
            </a:r>
            <a:r>
              <a:rPr lang="en-US" sz="1200" dirty="0">
                <a:latin typeface="+mj-lt"/>
                <a:ea typeface="ＭＳ Ｐゴシック" pitchFamily="-111" charset="-128"/>
                <a:cs typeface="ＭＳ Ｐゴシック" pitchFamily="-111" charset="-128"/>
              </a:rPr>
              <a:t>., </a:t>
            </a:r>
            <a:r>
              <a:rPr lang="en-US" sz="1200" dirty="0" smtClean="0">
                <a:latin typeface="+mj-lt"/>
                <a:ea typeface="ＭＳ Ｐゴシック" pitchFamily="-111" charset="-128"/>
                <a:cs typeface="ＭＳ Ｐゴシック" pitchFamily="-111" charset="-128"/>
              </a:rPr>
              <a:t>2011; In </a:t>
            </a:r>
            <a:r>
              <a:rPr lang="en-US" sz="1200" i="1" dirty="0" smtClean="0">
                <a:latin typeface="+mj-lt"/>
                <a:ea typeface="ＭＳ Ｐゴシック" pitchFamily="-111" charset="-128"/>
                <a:cs typeface="ＭＳ Ｐゴシック" pitchFamily="-111" charset="-128"/>
              </a:rPr>
              <a:t>Proceedings of the Canadian Nutrition Society, </a:t>
            </a:r>
            <a:r>
              <a:rPr lang="en-US" sz="1200" dirty="0" smtClean="0">
                <a:latin typeface="+mj-lt"/>
                <a:ea typeface="ＭＳ Ｐゴシック" pitchFamily="-111" charset="-128"/>
                <a:cs typeface="ＭＳ Ｐゴシック" pitchFamily="-111" charset="-128"/>
              </a:rPr>
              <a:t>ON, Canada)</a:t>
            </a:r>
            <a:endParaRPr lang="en-US" sz="1200" dirty="0">
              <a:latin typeface="+mj-lt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08133" y="3606800"/>
            <a:ext cx="2976940" cy="712688"/>
            <a:chOff x="5808133" y="3606800"/>
            <a:chExt cx="2976940" cy="712688"/>
          </a:xfrm>
        </p:grpSpPr>
        <p:sp>
          <p:nvSpPr>
            <p:cNvPr id="5" name="TextBox 4"/>
            <p:cNvSpPr txBox="1"/>
            <p:nvPr/>
          </p:nvSpPr>
          <p:spPr>
            <a:xfrm>
              <a:off x="6560091" y="4011711"/>
              <a:ext cx="2224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latin typeface="Corbel"/>
                  <a:cs typeface="Corbel"/>
                </a:rPr>
                <a:t>Immune system activation</a:t>
              </a:r>
              <a:endParaRPr lang="en-US" sz="1400" b="1" i="1" dirty="0">
                <a:latin typeface="Corbel"/>
                <a:cs typeface="Corbel"/>
              </a:endParaRPr>
            </a:p>
          </p:txBody>
        </p:sp>
        <p:cxnSp>
          <p:nvCxnSpPr>
            <p:cNvPr id="8" name="Straight Arrow Connector 7"/>
            <p:cNvCxnSpPr>
              <a:stCxn id="121859" idx="2"/>
            </p:cNvCxnSpPr>
            <p:nvPr/>
          </p:nvCxnSpPr>
          <p:spPr>
            <a:xfrm flipH="1" flipV="1">
              <a:off x="5808133" y="3606800"/>
              <a:ext cx="1344623" cy="5056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011334" y="2367690"/>
            <a:ext cx="3214028" cy="748042"/>
            <a:chOff x="6011334" y="2367690"/>
            <a:chExt cx="3214028" cy="748042"/>
          </a:xfrm>
        </p:grpSpPr>
        <p:sp>
          <p:nvSpPr>
            <p:cNvPr id="6" name="TextBox 5"/>
            <p:cNvSpPr txBox="1"/>
            <p:nvPr/>
          </p:nvSpPr>
          <p:spPr>
            <a:xfrm>
              <a:off x="6712491" y="2367690"/>
              <a:ext cx="2512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latin typeface="Corbel"/>
                  <a:cs typeface="Corbel"/>
                </a:rPr>
                <a:t>NO immune system activation</a:t>
              </a:r>
              <a:endParaRPr lang="en-US" sz="1400" b="1" i="1" dirty="0">
                <a:latin typeface="Corbel"/>
                <a:cs typeface="Corbel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6011334" y="2620499"/>
              <a:ext cx="701159" cy="4952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528662" y="6196739"/>
            <a:ext cx="24290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(Pigs, 20 kg BW; LPS given</a:t>
            </a:r>
          </a:p>
          <a:p>
            <a:r>
              <a:rPr lang="en-US" sz="1600" dirty="0" err="1" smtClean="0">
                <a:latin typeface="+mj-lt"/>
              </a:rPr>
              <a:t>i.m</a:t>
            </a:r>
            <a:r>
              <a:rPr lang="en-US" sz="1600" dirty="0" smtClean="0">
                <a:latin typeface="+mj-lt"/>
              </a:rPr>
              <a:t>. to cause stimulation)</a:t>
            </a:r>
            <a:endParaRPr lang="en-US" sz="1600" dirty="0"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79700" y="3213100"/>
            <a:ext cx="37211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679700" y="2908300"/>
            <a:ext cx="37211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702177" y="2191444"/>
            <a:ext cx="1006223" cy="654910"/>
            <a:chOff x="1292477" y="2367690"/>
            <a:chExt cx="1006223" cy="654910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1308100" y="2367690"/>
              <a:ext cx="990600" cy="654910"/>
            </a:xfrm>
            <a:prstGeom prst="wedgeRoundRect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92477" y="2413857"/>
              <a:ext cx="9597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FF"/>
                  </a:solidFill>
                  <a:latin typeface="Corbel"/>
                  <a:cs typeface="Corbel"/>
                </a:rPr>
                <a:t>≈12% </a:t>
              </a:r>
            </a:p>
            <a:p>
              <a:pPr algn="ctr"/>
              <a:r>
                <a:rPr lang="en-US" sz="1400" b="1" dirty="0" smtClean="0">
                  <a:solidFill>
                    <a:srgbClr val="0000FF"/>
                  </a:solidFill>
                  <a:latin typeface="Corbel"/>
                  <a:cs typeface="Corbel"/>
                </a:rPr>
                <a:t>difference</a:t>
              </a:r>
              <a:endParaRPr lang="en-US" sz="1400" b="1" dirty="0">
                <a:solidFill>
                  <a:srgbClr val="0000FF"/>
                </a:solidFill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0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189973"/>
            <a:ext cx="8805333" cy="1143000"/>
          </a:xfrm>
        </p:spPr>
        <p:txBody>
          <a:bodyPr>
            <a:noAutofit/>
          </a:bodyPr>
          <a:lstStyle/>
          <a:p>
            <a:r>
              <a:rPr lang="en-AU" sz="3600" b="1" dirty="0" err="1" smtClean="0">
                <a:latin typeface="Corbel"/>
                <a:cs typeface="Corbel"/>
              </a:rPr>
              <a:t>Trp</a:t>
            </a:r>
            <a:r>
              <a:rPr lang="en-AU" sz="3600" b="1" dirty="0" smtClean="0">
                <a:latin typeface="Corbel"/>
                <a:cs typeface="Corbel"/>
              </a:rPr>
              <a:t> requirements under </a:t>
            </a:r>
            <a:r>
              <a:rPr lang="en-AU" sz="3600" b="1" dirty="0">
                <a:latin typeface="Corbel"/>
                <a:cs typeface="Corbel"/>
              </a:rPr>
              <a:t>commercial </a:t>
            </a:r>
            <a:r>
              <a:rPr lang="en-AU" sz="3600" b="1" dirty="0" smtClean="0">
                <a:latin typeface="Corbel"/>
                <a:cs typeface="Corbel"/>
              </a:rPr>
              <a:t>conditions: is the optimum above SID </a:t>
            </a:r>
            <a:r>
              <a:rPr lang="en-AU" sz="3600" b="1" dirty="0" err="1" smtClean="0">
                <a:latin typeface="Corbel"/>
                <a:cs typeface="Corbel"/>
              </a:rPr>
              <a:t>Trp:Lys</a:t>
            </a:r>
            <a:r>
              <a:rPr lang="en-AU" sz="3600" b="1" dirty="0" smtClean="0">
                <a:latin typeface="Corbel"/>
                <a:cs typeface="Corbel"/>
              </a:rPr>
              <a:t> of 0.16 (NRC, 2012)?</a:t>
            </a:r>
            <a:endParaRPr lang="en-US" sz="36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735664"/>
            <a:ext cx="8805333" cy="50376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u="sng" dirty="0" smtClean="0">
                <a:latin typeface="Corbel"/>
                <a:cs typeface="Corbel"/>
              </a:rPr>
              <a:t>Rationale:</a:t>
            </a:r>
            <a:endParaRPr lang="en-AU" dirty="0" smtClean="0">
              <a:latin typeface="Corbel"/>
              <a:cs typeface="Corbel"/>
            </a:endParaRPr>
          </a:p>
          <a:p>
            <a:pPr marL="514350" indent="-514350">
              <a:buFontTx/>
              <a:buAutoNum type="arabicPeriod"/>
            </a:pPr>
            <a:endParaRPr lang="en-AU" dirty="0">
              <a:latin typeface="Corbel"/>
              <a:cs typeface="Corbel"/>
            </a:endParaRPr>
          </a:p>
          <a:p>
            <a:pPr marL="514350" indent="-514350">
              <a:buFontTx/>
              <a:buAutoNum type="arabicPeriod"/>
            </a:pPr>
            <a:r>
              <a:rPr lang="en-AU" dirty="0" smtClean="0">
                <a:latin typeface="Corbel"/>
                <a:cs typeface="Corbel"/>
              </a:rPr>
              <a:t>Under commercial conditions (‘inflammatory state’), </a:t>
            </a:r>
            <a:r>
              <a:rPr lang="en-AU" dirty="0">
                <a:latin typeface="Corbel"/>
                <a:cs typeface="Corbel"/>
              </a:rPr>
              <a:t>pig performance will increase with increased levels of </a:t>
            </a:r>
            <a:r>
              <a:rPr lang="en-AU" dirty="0" smtClean="0">
                <a:latin typeface="Corbel"/>
                <a:cs typeface="Corbel"/>
              </a:rPr>
              <a:t>dietary </a:t>
            </a:r>
            <a:r>
              <a:rPr lang="en-AU" dirty="0" err="1" smtClean="0">
                <a:latin typeface="Corbel"/>
                <a:cs typeface="Corbel"/>
              </a:rPr>
              <a:t>Trp</a:t>
            </a:r>
            <a:endParaRPr lang="en-AU" dirty="0">
              <a:latin typeface="Corbel"/>
              <a:cs typeface="Corbel"/>
            </a:endParaRPr>
          </a:p>
          <a:p>
            <a:pPr marL="514350" indent="-514350">
              <a:buFontTx/>
              <a:buAutoNum type="arabicPeriod"/>
            </a:pPr>
            <a:endParaRPr lang="en-AU" dirty="0">
              <a:latin typeface="Corbel"/>
              <a:cs typeface="Corbel"/>
            </a:endParaRPr>
          </a:p>
          <a:p>
            <a:pPr marL="514350" indent="-514350">
              <a:buFontTx/>
              <a:buAutoNum type="arabicPeriod"/>
            </a:pPr>
            <a:r>
              <a:rPr lang="en-AU" dirty="0">
                <a:latin typeface="Corbel"/>
                <a:cs typeface="Corbel"/>
              </a:rPr>
              <a:t>Under commercial conditions (‘inflammatory state’), markers of inflammation </a:t>
            </a:r>
            <a:r>
              <a:rPr lang="en-AU" dirty="0" smtClean="0">
                <a:latin typeface="Corbel"/>
                <a:cs typeface="Corbel"/>
              </a:rPr>
              <a:t>will </a:t>
            </a:r>
            <a:r>
              <a:rPr lang="en-AU" dirty="0">
                <a:latin typeface="Corbel"/>
                <a:cs typeface="Corbel"/>
              </a:rPr>
              <a:t>be </a:t>
            </a:r>
            <a:r>
              <a:rPr lang="en-AU" dirty="0" smtClean="0">
                <a:latin typeface="Corbel"/>
                <a:cs typeface="Corbel"/>
              </a:rPr>
              <a:t>ameliorated in </a:t>
            </a:r>
            <a:r>
              <a:rPr lang="en-AU" dirty="0">
                <a:latin typeface="Corbel"/>
                <a:cs typeface="Corbel"/>
              </a:rPr>
              <a:t>pigs fed higher levels of </a:t>
            </a:r>
            <a:r>
              <a:rPr lang="en-AU" dirty="0" err="1" smtClean="0">
                <a:latin typeface="Corbel"/>
                <a:cs typeface="Corbel"/>
              </a:rPr>
              <a:t>Trp</a:t>
            </a:r>
            <a:r>
              <a:rPr lang="en-AU" dirty="0" smtClean="0">
                <a:latin typeface="Corbel"/>
                <a:cs typeface="Corbel"/>
              </a:rPr>
              <a:t> than </a:t>
            </a:r>
            <a:r>
              <a:rPr lang="en-AU" dirty="0">
                <a:latin typeface="Corbel"/>
                <a:cs typeface="Corbel"/>
              </a:rPr>
              <a:t>pigs fed </a:t>
            </a:r>
            <a:r>
              <a:rPr lang="en-AU" dirty="0" smtClean="0">
                <a:latin typeface="Corbel"/>
                <a:cs typeface="Corbel"/>
              </a:rPr>
              <a:t>lower </a:t>
            </a:r>
            <a:r>
              <a:rPr lang="en-AU" dirty="0">
                <a:latin typeface="Corbel"/>
                <a:cs typeface="Corbel"/>
              </a:rPr>
              <a:t>levels</a:t>
            </a:r>
          </a:p>
          <a:p>
            <a:endParaRPr lang="en-US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729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90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Methods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81" y="1875555"/>
            <a:ext cx="54592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latin typeface="Corbel"/>
                <a:cs typeface="Corbel"/>
              </a:rPr>
              <a:t>Six </a:t>
            </a:r>
            <a:r>
              <a:rPr lang="en-US" sz="2000" dirty="0" err="1" smtClean="0">
                <a:latin typeface="Corbel"/>
                <a:cs typeface="Corbel"/>
              </a:rPr>
              <a:t>Tryptophan:Lysine</a:t>
            </a:r>
            <a:r>
              <a:rPr lang="en-US" sz="2000" dirty="0" smtClean="0">
                <a:latin typeface="Corbel"/>
                <a:cs typeface="Corbel"/>
              </a:rPr>
              <a:t> </a:t>
            </a:r>
            <a:r>
              <a:rPr lang="en-US" sz="2000" dirty="0">
                <a:latin typeface="Corbel"/>
                <a:cs typeface="Corbel"/>
              </a:rPr>
              <a:t>ratios in </a:t>
            </a:r>
            <a:r>
              <a:rPr lang="en-US" sz="2000" dirty="0" smtClean="0">
                <a:latin typeface="Corbel"/>
                <a:cs typeface="Corbel"/>
              </a:rPr>
              <a:t>diet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 smtClean="0">
                <a:latin typeface="Corbel"/>
                <a:cs typeface="Corbel"/>
              </a:rPr>
              <a:t>Two diets formulated (low and high) </a:t>
            </a:r>
            <a:r>
              <a:rPr lang="en-US" sz="2000" dirty="0">
                <a:latin typeface="Corbel"/>
                <a:cs typeface="Corbel"/>
              </a:rPr>
              <a:t>	</a:t>
            </a:r>
            <a:endParaRPr lang="en-US" sz="2000" dirty="0" smtClean="0">
              <a:latin typeface="Corbel"/>
              <a:cs typeface="Corbel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0981" y="2906048"/>
            <a:ext cx="59766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  <a:defRPr/>
            </a:pPr>
            <a:r>
              <a:rPr lang="en-US" sz="2000" dirty="0">
                <a:latin typeface="Corbel"/>
                <a:cs typeface="Corbel"/>
              </a:rPr>
              <a:t>n= 7 pens/treatment (total of 2,160 pigs weaned </a:t>
            </a:r>
          </a:p>
          <a:p>
            <a:pPr>
              <a:defRPr/>
            </a:pPr>
            <a:r>
              <a:rPr lang="en-US" sz="2000" dirty="0">
                <a:latin typeface="Corbel"/>
                <a:cs typeface="Corbel"/>
              </a:rPr>
              <a:t>@ 19-23 d of age</a:t>
            </a:r>
            <a:r>
              <a:rPr lang="en-US" sz="2000" dirty="0" smtClean="0">
                <a:latin typeface="Corbel"/>
                <a:cs typeface="Corbel"/>
              </a:rPr>
              <a:t>)</a:t>
            </a:r>
          </a:p>
          <a:p>
            <a:pPr>
              <a:defRPr/>
            </a:pPr>
            <a:endParaRPr lang="en-US" sz="2000" dirty="0">
              <a:latin typeface="Corbel"/>
              <a:cs typeface="Corbel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000" dirty="0" smtClean="0">
                <a:latin typeface="Corbel"/>
                <a:cs typeface="Corbel"/>
              </a:rPr>
              <a:t>Experimental </a:t>
            </a:r>
            <a:r>
              <a:rPr lang="en-US" sz="2000" dirty="0">
                <a:latin typeface="Corbel"/>
                <a:cs typeface="Corbel"/>
              </a:rPr>
              <a:t>diets </a:t>
            </a:r>
            <a:r>
              <a:rPr lang="en-US" sz="2000" dirty="0" smtClean="0">
                <a:latin typeface="Corbel"/>
                <a:cs typeface="Corbel"/>
              </a:rPr>
              <a:t>(with </a:t>
            </a:r>
            <a:r>
              <a:rPr lang="en-US" sz="2000" dirty="0" err="1" smtClean="0">
                <a:latin typeface="Corbel"/>
                <a:cs typeface="Corbel"/>
              </a:rPr>
              <a:t>ZnO</a:t>
            </a:r>
            <a:r>
              <a:rPr lang="en-US" sz="2000" dirty="0" smtClean="0">
                <a:latin typeface="Corbel"/>
                <a:cs typeface="Corbel"/>
              </a:rPr>
              <a:t>) fed </a:t>
            </a:r>
            <a:r>
              <a:rPr lang="en-US" sz="2000" dirty="0">
                <a:latin typeface="Corbel"/>
                <a:cs typeface="Corbel"/>
              </a:rPr>
              <a:t>for 2 </a:t>
            </a:r>
            <a:r>
              <a:rPr lang="en-US" sz="2000" dirty="0" err="1" smtClean="0">
                <a:latin typeface="Corbel"/>
                <a:cs typeface="Corbel"/>
              </a:rPr>
              <a:t>wks</a:t>
            </a:r>
            <a:r>
              <a:rPr lang="en-US" sz="2000" dirty="0" smtClean="0">
                <a:latin typeface="Corbel"/>
                <a:cs typeface="Corbel"/>
              </a:rPr>
              <a:t> after weaning </a:t>
            </a:r>
            <a:r>
              <a:rPr lang="en-US" sz="2000" dirty="0">
                <a:latin typeface="Corbel"/>
                <a:cs typeface="Corbel"/>
              </a:rPr>
              <a:t>followed by a commercial </a:t>
            </a:r>
            <a:r>
              <a:rPr lang="en-US" sz="2000" dirty="0" err="1">
                <a:latin typeface="Corbel"/>
                <a:cs typeface="Corbel"/>
              </a:rPr>
              <a:t>weaner</a:t>
            </a:r>
            <a:r>
              <a:rPr lang="en-US" sz="2000" dirty="0">
                <a:latin typeface="Corbel"/>
                <a:cs typeface="Corbel"/>
              </a:rPr>
              <a:t> diet</a:t>
            </a:r>
          </a:p>
          <a:p>
            <a:pPr eaLnBrk="1" hangingPunct="1">
              <a:buFont typeface="Arial" charset="0"/>
              <a:buChar char="•"/>
            </a:pPr>
            <a:endParaRPr lang="en-US" sz="2000" dirty="0" smtClean="0">
              <a:latin typeface="Corbel"/>
              <a:cs typeface="Corbel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 dirty="0" smtClean="0">
                <a:latin typeface="Corbel"/>
                <a:cs typeface="Corbel"/>
              </a:rPr>
              <a:t>Feed distributed </a:t>
            </a:r>
            <a:r>
              <a:rPr lang="en-US" sz="2000" dirty="0">
                <a:latin typeface="Corbel"/>
                <a:cs typeface="Corbel"/>
              </a:rPr>
              <a:t>by </a:t>
            </a:r>
            <a:r>
              <a:rPr lang="en-US" sz="2000" dirty="0" err="1">
                <a:latin typeface="Corbel"/>
                <a:cs typeface="Corbel"/>
              </a:rPr>
              <a:t>Feedlogic</a:t>
            </a:r>
            <a:r>
              <a:rPr lang="en-US" sz="2000" dirty="0">
                <a:latin typeface="Corbel"/>
                <a:cs typeface="Corbel"/>
              </a:rPr>
              <a:t>® </a:t>
            </a:r>
            <a:r>
              <a:rPr lang="en-US" sz="2000" dirty="0" smtClean="0">
                <a:latin typeface="Corbel"/>
                <a:cs typeface="Corbel"/>
              </a:rPr>
              <a:t>system</a:t>
            </a:r>
            <a:endParaRPr lang="en-US" sz="2000" dirty="0">
              <a:latin typeface="Corbel"/>
              <a:cs typeface="Corbel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981" y="5783201"/>
            <a:ext cx="61926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Corbel"/>
                <a:cs typeface="Corbel"/>
              </a:rPr>
              <a:t>Blood samples taken on d 4 and 11 </a:t>
            </a:r>
            <a:r>
              <a:rPr lang="en-US" sz="2000" dirty="0" err="1" smtClean="0">
                <a:latin typeface="Corbel"/>
                <a:cs typeface="Corbel"/>
              </a:rPr>
              <a:t>analysed</a:t>
            </a:r>
            <a:r>
              <a:rPr lang="en-US" sz="2000" dirty="0" smtClean="0">
                <a:latin typeface="Corbel"/>
                <a:cs typeface="Corbel"/>
              </a:rPr>
              <a:t> </a:t>
            </a:r>
            <a:r>
              <a:rPr lang="en-US" sz="2000" dirty="0">
                <a:latin typeface="Corbel"/>
                <a:cs typeface="Corbel"/>
              </a:rPr>
              <a:t>for C-reactive protein (acute phase protein) as a </a:t>
            </a:r>
          </a:p>
          <a:p>
            <a:pPr marL="0" indent="0" eaLnBrk="1" hangingPunct="1"/>
            <a:r>
              <a:rPr lang="en-US" sz="2000" dirty="0" smtClean="0">
                <a:latin typeface="Corbel"/>
                <a:cs typeface="Corbel"/>
              </a:rPr>
              <a:t>	measure </a:t>
            </a:r>
            <a:r>
              <a:rPr lang="en-US" sz="2000" dirty="0">
                <a:latin typeface="Corbel"/>
                <a:cs typeface="Corbel"/>
              </a:rPr>
              <a:t>of inflammation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0242"/>
              </p:ext>
            </p:extLst>
          </p:nvPr>
        </p:nvGraphicFramePr>
        <p:xfrm>
          <a:off x="5858933" y="2276359"/>
          <a:ext cx="3166534" cy="41452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56108"/>
                <a:gridCol w="1510426"/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Calculated SID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Trp:Lys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Corrected SID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Trp:Lys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0.16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0.168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0.182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0.20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0.205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0.22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0.211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0.24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0.234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0.26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0.253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XXX-Powerpoint Template_4_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" y="15240"/>
            <a:ext cx="9121140" cy="682752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33854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08304" y="506118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rbel"/>
                <a:cs typeface="Corbel"/>
              </a:rPr>
              <a:t>P &lt; 0.05 (1-way ANOVA)</a:t>
            </a:r>
            <a:endParaRPr lang="en-US" sz="1200" dirty="0">
              <a:latin typeface="Corbel"/>
              <a:cs typeface="Corbe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3" y="6536266"/>
            <a:ext cx="4268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/>
                <a:cs typeface="Corbel"/>
              </a:rPr>
              <a:t>(</a:t>
            </a:r>
            <a:r>
              <a:rPr lang="en-US" sz="1200" dirty="0" err="1" smtClean="0">
                <a:latin typeface="Corbel"/>
                <a:cs typeface="Corbel"/>
              </a:rPr>
              <a:t>Capozzalo</a:t>
            </a:r>
            <a:r>
              <a:rPr lang="en-US" sz="1200" dirty="0" smtClean="0">
                <a:latin typeface="Corbel"/>
                <a:cs typeface="Corbel"/>
              </a:rPr>
              <a:t> </a:t>
            </a:r>
            <a:r>
              <a:rPr lang="en-US" sz="1200" i="1" dirty="0" smtClean="0">
                <a:latin typeface="Corbel"/>
                <a:cs typeface="Corbel"/>
              </a:rPr>
              <a:t>et al</a:t>
            </a:r>
            <a:r>
              <a:rPr lang="en-US" sz="1200" dirty="0" smtClean="0">
                <a:latin typeface="Corbel"/>
                <a:cs typeface="Corbel"/>
              </a:rPr>
              <a:t>., 2013; In </a:t>
            </a:r>
            <a:r>
              <a:rPr lang="en-US" sz="1200" i="1" dirty="0" smtClean="0">
                <a:latin typeface="Corbel"/>
                <a:cs typeface="Corbel"/>
              </a:rPr>
              <a:t>Manipulating Pig Production XIII</a:t>
            </a:r>
            <a:r>
              <a:rPr lang="en-US" sz="1200" dirty="0" smtClean="0">
                <a:latin typeface="Corbel"/>
                <a:cs typeface="Corbel"/>
              </a:rPr>
              <a:t>, p. 91)</a:t>
            </a:r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839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55372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48264" y="31409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/>
                <a:cs typeface="Corbel"/>
              </a:rPr>
              <a:t>a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36086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/>
                <a:cs typeface="Corbel"/>
              </a:rPr>
              <a:t>a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30325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/>
                <a:cs typeface="Corbel"/>
              </a:rPr>
              <a:t>a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64852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/>
                <a:cs typeface="Corbel"/>
              </a:rPr>
              <a:t>a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284054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/>
                <a:cs typeface="Corbel"/>
              </a:rPr>
              <a:t>a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0392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rbel"/>
                <a:cs typeface="Corbel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304" y="506118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rbel"/>
                <a:cs typeface="Corbel"/>
              </a:rPr>
              <a:t>P &lt; 0.05 (1-way ANOVA)</a:t>
            </a:r>
            <a:endParaRPr lang="en-US" sz="1200" dirty="0">
              <a:latin typeface="Corbel"/>
              <a:cs typeface="Corbe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37" y="6536266"/>
            <a:ext cx="4268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/>
                <a:cs typeface="Corbel"/>
              </a:rPr>
              <a:t>(</a:t>
            </a:r>
            <a:r>
              <a:rPr lang="en-US" sz="1200" dirty="0" err="1" smtClean="0">
                <a:latin typeface="Corbel"/>
                <a:cs typeface="Corbel"/>
              </a:rPr>
              <a:t>Capozzalo</a:t>
            </a:r>
            <a:r>
              <a:rPr lang="en-US" sz="1200" dirty="0" smtClean="0">
                <a:latin typeface="Corbel"/>
                <a:cs typeface="Corbel"/>
              </a:rPr>
              <a:t> </a:t>
            </a:r>
            <a:r>
              <a:rPr lang="en-US" sz="1200" i="1" dirty="0" smtClean="0">
                <a:latin typeface="Corbel"/>
                <a:cs typeface="Corbel"/>
              </a:rPr>
              <a:t>et al</a:t>
            </a:r>
            <a:r>
              <a:rPr lang="en-US" sz="1200" dirty="0" smtClean="0">
                <a:latin typeface="Corbel"/>
                <a:cs typeface="Corbel"/>
              </a:rPr>
              <a:t>., 2013; In </a:t>
            </a:r>
            <a:r>
              <a:rPr lang="en-US" sz="1200" i="1" dirty="0" smtClean="0">
                <a:latin typeface="Corbel"/>
                <a:cs typeface="Corbel"/>
              </a:rPr>
              <a:t>Manipulating Pig Production XIII</a:t>
            </a:r>
            <a:r>
              <a:rPr lang="en-US" sz="1200" dirty="0" smtClean="0">
                <a:latin typeface="Corbel"/>
                <a:cs typeface="Corbel"/>
              </a:rPr>
              <a:t>, p. 91)</a:t>
            </a:r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702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274638"/>
            <a:ext cx="8737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orbel"/>
                <a:cs typeface="Corbel"/>
              </a:rPr>
              <a:t>Expressing daily gain and feed intake on a </a:t>
            </a:r>
            <a:r>
              <a:rPr lang="en-US" sz="4000" b="1" dirty="0" err="1" smtClean="0">
                <a:latin typeface="Corbel"/>
                <a:cs typeface="Corbel"/>
              </a:rPr>
              <a:t>Trp</a:t>
            </a:r>
            <a:r>
              <a:rPr lang="en-US" sz="4000" b="1" dirty="0" smtClean="0">
                <a:latin typeface="Corbel"/>
                <a:cs typeface="Corbel"/>
              </a:rPr>
              <a:t> intake basis shows a different result</a:t>
            </a:r>
            <a:endParaRPr lang="en-US" sz="4000" b="1" dirty="0">
              <a:latin typeface="Corbel"/>
              <a:cs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22" y="2396061"/>
            <a:ext cx="3550689" cy="2497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466" y="5073182"/>
            <a:ext cx="3606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i="1" dirty="0">
                <a:latin typeface="Corbel"/>
                <a:cs typeface="Corbel"/>
              </a:rPr>
              <a:t>(y = 242.52 + 51.45x, RSD = 27.07, R</a:t>
            </a:r>
            <a:r>
              <a:rPr lang="is-IS" sz="1200" i="1" baseline="30000" dirty="0">
                <a:latin typeface="Corbel"/>
                <a:cs typeface="Corbel"/>
              </a:rPr>
              <a:t>2</a:t>
            </a:r>
            <a:r>
              <a:rPr lang="is-IS" sz="1200" i="1" dirty="0">
                <a:latin typeface="Corbel"/>
                <a:cs typeface="Corbel"/>
              </a:rPr>
              <a:t> = 0.171</a:t>
            </a:r>
            <a:r>
              <a:rPr lang="is-IS" sz="1200" i="1" dirty="0" smtClean="0">
                <a:latin typeface="Corbel"/>
                <a:cs typeface="Corbel"/>
              </a:rPr>
              <a:t>, P </a:t>
            </a:r>
            <a:r>
              <a:rPr lang="is-IS" sz="1200" i="1" dirty="0">
                <a:latin typeface="Corbel"/>
                <a:cs typeface="Corbel"/>
              </a:rPr>
              <a:t>= 0.009)</a:t>
            </a:r>
            <a:endParaRPr lang="en-US" sz="1200" i="1" dirty="0">
              <a:latin typeface="Corbel"/>
              <a:cs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98" y="2284560"/>
            <a:ext cx="3417641" cy="2609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3485" y="5073182"/>
            <a:ext cx="3793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i="1" dirty="0">
                <a:latin typeface="Corbel"/>
                <a:cs typeface="Corbel"/>
              </a:rPr>
              <a:t>(y = 268.38 + 136.33x, RSD = 28.63</a:t>
            </a:r>
            <a:r>
              <a:rPr lang="is-IS" sz="1200" i="1" dirty="0" smtClean="0">
                <a:latin typeface="Corbel"/>
                <a:cs typeface="Corbel"/>
              </a:rPr>
              <a:t>, </a:t>
            </a:r>
            <a:r>
              <a:rPr lang="pl-PL" sz="1200" i="1" dirty="0" smtClean="0">
                <a:latin typeface="Corbel"/>
                <a:cs typeface="Corbel"/>
              </a:rPr>
              <a:t>R</a:t>
            </a:r>
            <a:r>
              <a:rPr lang="pl-PL" sz="1200" i="1" baseline="30000" dirty="0" smtClean="0">
                <a:latin typeface="Corbel"/>
                <a:cs typeface="Corbel"/>
              </a:rPr>
              <a:t>2</a:t>
            </a:r>
            <a:r>
              <a:rPr lang="pl-PL" sz="1200" i="1" dirty="0" smtClean="0">
                <a:latin typeface="Corbel"/>
                <a:cs typeface="Corbel"/>
              </a:rPr>
              <a:t> </a:t>
            </a:r>
            <a:r>
              <a:rPr lang="pl-PL" sz="1200" i="1" dirty="0">
                <a:latin typeface="Corbel"/>
                <a:cs typeface="Corbel"/>
              </a:rPr>
              <a:t>= 0.563, P </a:t>
            </a:r>
            <a:r>
              <a:rPr lang="pl-PL" sz="1200" i="1" dirty="0" smtClean="0">
                <a:latin typeface="Corbel"/>
                <a:cs typeface="Corbel"/>
              </a:rPr>
              <a:t>&lt; 0.001</a:t>
            </a:r>
            <a:r>
              <a:rPr lang="pl-PL" sz="1200" i="1" dirty="0">
                <a:latin typeface="Corbel"/>
                <a:cs typeface="Corbel"/>
              </a:rPr>
              <a:t>)</a:t>
            </a:r>
            <a:endParaRPr lang="en-US" sz="1200" i="1" dirty="0">
              <a:latin typeface="Corbel"/>
              <a:cs typeface="Corbe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03" y="6536266"/>
            <a:ext cx="3382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Corbel"/>
                <a:cs typeface="Corbel"/>
              </a:rPr>
              <a:t>(</a:t>
            </a:r>
            <a:r>
              <a:rPr lang="en-US" sz="1200" i="1" dirty="0" err="1" smtClean="0">
                <a:latin typeface="Corbel"/>
                <a:cs typeface="Corbel"/>
              </a:rPr>
              <a:t>Capozzalo</a:t>
            </a:r>
            <a:r>
              <a:rPr lang="en-US" sz="1200" i="1" dirty="0" smtClean="0">
                <a:latin typeface="Corbel"/>
                <a:cs typeface="Corbel"/>
              </a:rPr>
              <a:t>, 2015; PhD Thesis, Murdoch University)</a:t>
            </a:r>
            <a:endParaRPr lang="en-US" sz="1200" i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393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968168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08304" y="212734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rbel"/>
                <a:cs typeface="Corbel"/>
              </a:rPr>
              <a:t>(Burger </a:t>
            </a:r>
            <a:r>
              <a:rPr lang="en-US" sz="1200" i="1" dirty="0" smtClean="0">
                <a:latin typeface="Corbel"/>
                <a:cs typeface="Corbel"/>
              </a:rPr>
              <a:t>et al., </a:t>
            </a:r>
            <a:r>
              <a:rPr lang="en-US" sz="1200" dirty="0" smtClean="0">
                <a:latin typeface="Corbel"/>
                <a:cs typeface="Corbel"/>
              </a:rPr>
              <a:t>1998</a:t>
            </a:r>
            <a:r>
              <a:rPr lang="en-US" sz="1200" i="1" dirty="0" smtClean="0">
                <a:latin typeface="Corbel"/>
                <a:cs typeface="Corbel"/>
              </a:rPr>
              <a:t>)</a:t>
            </a:r>
            <a:endParaRPr lang="en-US" sz="1200" dirty="0">
              <a:latin typeface="Corbel"/>
              <a:cs typeface="Corbe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304" y="506118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rbel"/>
                <a:cs typeface="Corbel"/>
              </a:rPr>
              <a:t>P &lt; 0.05 (1-way ANOVA)</a:t>
            </a:r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243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Main conclusions from this study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6267" y="1411553"/>
            <a:ext cx="8771466" cy="5243247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AU" dirty="0" smtClean="0">
                <a:latin typeface="Corbel"/>
                <a:ea typeface="ＭＳ Ｐゴシック" charset="0"/>
                <a:cs typeface="Corbel"/>
              </a:rPr>
              <a:t>Linear improvements in gain and feed intake</a:t>
            </a:r>
            <a:endParaRPr lang="en-AU" dirty="0">
              <a:latin typeface="Corbel"/>
              <a:ea typeface="ＭＳ Ｐゴシック" charset="0"/>
              <a:cs typeface="Corbel"/>
            </a:endParaRPr>
          </a:p>
          <a:p>
            <a:pPr marL="457200" indent="-457200"/>
            <a:endParaRPr lang="en-AU" dirty="0" smtClean="0">
              <a:latin typeface="Corbel"/>
              <a:ea typeface="ＭＳ Ｐゴシック" charset="0"/>
              <a:cs typeface="Corbel"/>
            </a:endParaRPr>
          </a:p>
          <a:p>
            <a:pPr marL="457200" indent="-457200"/>
            <a:r>
              <a:rPr lang="en-AU" dirty="0" smtClean="0">
                <a:latin typeface="Corbel"/>
                <a:ea typeface="ＭＳ Ｐゴシック" charset="0"/>
                <a:cs typeface="Corbel"/>
              </a:rPr>
              <a:t>Pigs </a:t>
            </a:r>
            <a:r>
              <a:rPr lang="en-AU" dirty="0">
                <a:latin typeface="Corbel"/>
                <a:ea typeface="ＭＳ Ｐゴシック" charset="0"/>
                <a:cs typeface="Corbel"/>
              </a:rPr>
              <a:t>fed </a:t>
            </a:r>
            <a:r>
              <a:rPr lang="en-AU" dirty="0" err="1">
                <a:latin typeface="Corbel"/>
                <a:ea typeface="ＭＳ Ｐゴシック" charset="0"/>
                <a:cs typeface="Corbel"/>
              </a:rPr>
              <a:t>Trp:Lys</a:t>
            </a:r>
            <a:r>
              <a:rPr lang="en-AU" dirty="0">
                <a:latin typeface="Corbel"/>
                <a:ea typeface="ＭＳ Ｐゴシック" charset="0"/>
                <a:cs typeface="Corbel"/>
              </a:rPr>
              <a:t> ratio of 0.24 were </a:t>
            </a:r>
            <a:r>
              <a:rPr lang="en-AU" dirty="0" smtClean="0">
                <a:latin typeface="Corbel"/>
                <a:ea typeface="ＭＳ Ｐゴシック" charset="0"/>
                <a:cs typeface="Corbel"/>
              </a:rPr>
              <a:t>most </a:t>
            </a:r>
            <a:r>
              <a:rPr lang="en-AU" dirty="0">
                <a:latin typeface="Corbel"/>
                <a:ea typeface="ＭＳ Ｐゴシック" charset="0"/>
                <a:cs typeface="Corbel"/>
              </a:rPr>
              <a:t>efficient</a:t>
            </a:r>
          </a:p>
          <a:p>
            <a:pPr marL="457200" indent="-457200"/>
            <a:endParaRPr lang="en-AU" dirty="0" smtClean="0">
              <a:latin typeface="Corbel"/>
              <a:ea typeface="ＭＳ Ｐゴシック" charset="0"/>
              <a:cs typeface="Corbel"/>
            </a:endParaRPr>
          </a:p>
          <a:p>
            <a:pPr marL="457200" indent="-457200"/>
            <a:r>
              <a:rPr lang="en-AU" dirty="0" smtClean="0">
                <a:latin typeface="Corbel"/>
                <a:ea typeface="ＭＳ Ｐゴシック" charset="0"/>
                <a:cs typeface="Corbel"/>
              </a:rPr>
              <a:t>C</a:t>
            </a:r>
            <a:r>
              <a:rPr lang="en-AU" dirty="0">
                <a:latin typeface="Corbel"/>
                <a:ea typeface="ＭＳ Ｐゴシック" charset="0"/>
                <a:cs typeface="Corbel"/>
              </a:rPr>
              <a:t>-reactive protein levels suggested a minimal inflammatory challenge </a:t>
            </a:r>
            <a:r>
              <a:rPr lang="en-AU" dirty="0" smtClean="0">
                <a:latin typeface="Corbel"/>
                <a:ea typeface="ＭＳ Ｐゴシック" charset="0"/>
                <a:cs typeface="Corbel"/>
              </a:rPr>
              <a:t>occurred</a:t>
            </a:r>
          </a:p>
          <a:p>
            <a:pPr marL="457200" indent="-457200"/>
            <a:endParaRPr lang="en-AU" dirty="0">
              <a:latin typeface="Corbel"/>
              <a:ea typeface="ＭＳ Ｐゴシック" charset="0"/>
              <a:cs typeface="Corbel"/>
            </a:endParaRPr>
          </a:p>
          <a:p>
            <a:pPr marL="457200" indent="-457200"/>
            <a:r>
              <a:rPr lang="en-AU" dirty="0" smtClean="0">
                <a:latin typeface="Corbel"/>
                <a:ea typeface="ＭＳ Ｐゴシック" charset="0"/>
                <a:cs typeface="Corbel"/>
              </a:rPr>
              <a:t>Despite lack of disease/challenge (no mortality, 2.5% removals),</a:t>
            </a:r>
          </a:p>
          <a:p>
            <a:pPr marL="857250" lvl="1" indent="-457200"/>
            <a:endParaRPr lang="en-AU" dirty="0">
              <a:latin typeface="Corbel"/>
              <a:ea typeface="ＭＳ Ｐゴシック" charset="0"/>
              <a:cs typeface="Corbel"/>
            </a:endParaRPr>
          </a:p>
          <a:p>
            <a:pPr marL="857250" lvl="1" indent="-457200"/>
            <a:r>
              <a:rPr lang="en-AU" dirty="0">
                <a:latin typeface="Corbel"/>
                <a:ea typeface="ＭＳ Ｐゴシック" charset="0"/>
                <a:cs typeface="Corbel"/>
              </a:rPr>
              <a:t>D</a:t>
            </a:r>
            <a:r>
              <a:rPr lang="en-AU" dirty="0" smtClean="0">
                <a:latin typeface="Corbel"/>
                <a:ea typeface="ＭＳ Ｐゴシック" charset="0"/>
                <a:cs typeface="Corbel"/>
              </a:rPr>
              <a:t>ata suggests that optimum SID </a:t>
            </a:r>
            <a:r>
              <a:rPr lang="en-AU" dirty="0" err="1" smtClean="0">
                <a:latin typeface="Corbel"/>
                <a:ea typeface="ＭＳ Ｐゴシック" charset="0"/>
                <a:cs typeface="Corbel"/>
              </a:rPr>
              <a:t>Trp:Lys</a:t>
            </a:r>
            <a:r>
              <a:rPr lang="en-AU" dirty="0" smtClean="0">
                <a:latin typeface="Corbel"/>
                <a:ea typeface="ＭＳ Ｐゴシック" charset="0"/>
                <a:cs typeface="Corbel"/>
              </a:rPr>
              <a:t> for production lies </a:t>
            </a:r>
            <a:r>
              <a:rPr lang="en-AU" b="1" i="1" dirty="0" smtClean="0">
                <a:latin typeface="Corbel"/>
                <a:ea typeface="ＭＳ Ｐゴシック" charset="0"/>
                <a:cs typeface="Corbel"/>
              </a:rPr>
              <a:t>above</a:t>
            </a:r>
            <a:r>
              <a:rPr lang="en-AU" dirty="0" smtClean="0">
                <a:latin typeface="Corbel"/>
                <a:ea typeface="ＭＳ Ｐゴシック" charset="0"/>
                <a:cs typeface="Corbel"/>
              </a:rPr>
              <a:t> current NRC recommendation of 0.16</a:t>
            </a:r>
          </a:p>
          <a:p>
            <a:pPr marL="857250" lvl="1" indent="-457200"/>
            <a:r>
              <a:rPr lang="en-AU" dirty="0">
                <a:latin typeface="Corbel"/>
                <a:ea typeface="ＭＳ Ｐゴシック" charset="0"/>
                <a:cs typeface="Corbel"/>
              </a:rPr>
              <a:t>I</a:t>
            </a:r>
            <a:r>
              <a:rPr lang="en-AU" dirty="0" smtClean="0">
                <a:latin typeface="Corbel"/>
                <a:ea typeface="ＭＳ Ｐゴシック" charset="0"/>
                <a:cs typeface="Corbel"/>
              </a:rPr>
              <a:t>n agreement with other studies</a:t>
            </a:r>
            <a:endParaRPr lang="en-AU" dirty="0">
              <a:latin typeface="Corbel"/>
              <a:ea typeface="ＭＳ Ｐゴシック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2916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Today’s presentation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99" y="1600200"/>
            <a:ext cx="8889668" cy="5049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Weaning process</a:t>
            </a:r>
          </a:p>
          <a:p>
            <a:endParaRPr lang="en-US" dirty="0"/>
          </a:p>
          <a:p>
            <a:r>
              <a:rPr lang="en-US" dirty="0" smtClean="0"/>
              <a:t>“Essentiality” of some essential amino acids</a:t>
            </a:r>
          </a:p>
          <a:p>
            <a:endParaRPr lang="en-US" dirty="0"/>
          </a:p>
          <a:p>
            <a:r>
              <a:rPr lang="en-US" dirty="0" smtClean="0"/>
              <a:t>Tryptophan</a:t>
            </a:r>
          </a:p>
          <a:p>
            <a:endParaRPr lang="en-US" dirty="0"/>
          </a:p>
          <a:p>
            <a:r>
              <a:rPr lang="en-US" dirty="0" err="1" smtClean="0"/>
              <a:t>Sulphur</a:t>
            </a:r>
            <a:r>
              <a:rPr lang="en-US" dirty="0" smtClean="0"/>
              <a:t> amino acids</a:t>
            </a:r>
          </a:p>
          <a:p>
            <a:endParaRPr lang="en-US" dirty="0"/>
          </a:p>
          <a:p>
            <a:r>
              <a:rPr lang="en-US" dirty="0" smtClean="0"/>
              <a:t>Concluding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274638"/>
            <a:ext cx="8788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rbel"/>
                <a:cs typeface="Corbel"/>
              </a:rPr>
              <a:t>E</a:t>
            </a:r>
            <a:r>
              <a:rPr lang="en-US" b="1" dirty="0" smtClean="0">
                <a:latin typeface="Corbel"/>
                <a:cs typeface="Corbel"/>
              </a:rPr>
              <a:t>conomic model for determining SID </a:t>
            </a:r>
            <a:r>
              <a:rPr lang="en-US" b="1" dirty="0" err="1" smtClean="0">
                <a:latin typeface="Corbel"/>
                <a:cs typeface="Corbel"/>
              </a:rPr>
              <a:t>Trp:Lys</a:t>
            </a:r>
            <a:r>
              <a:rPr lang="en-US" b="1" dirty="0" smtClean="0">
                <a:latin typeface="Corbel"/>
                <a:cs typeface="Corbel"/>
              </a:rPr>
              <a:t> levels in diets (PIC USA)</a:t>
            </a:r>
            <a:endParaRPr lang="en-US" b="1" dirty="0">
              <a:latin typeface="Corbel"/>
              <a:cs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967" y="1752603"/>
            <a:ext cx="5969000" cy="467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36" y="6561667"/>
            <a:ext cx="3357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rbel"/>
                <a:cs typeface="Corbel"/>
              </a:rPr>
              <a:t>(http://</a:t>
            </a:r>
            <a:r>
              <a:rPr lang="en-US" sz="1200" dirty="0" err="1">
                <a:latin typeface="Corbel"/>
                <a:cs typeface="Corbel"/>
              </a:rPr>
              <a:t>www.lysine.com</a:t>
            </a:r>
            <a:r>
              <a:rPr lang="en-US" sz="1200" dirty="0">
                <a:latin typeface="Corbel"/>
                <a:cs typeface="Corbel"/>
              </a:rPr>
              <a:t>/en/tech-info/</a:t>
            </a:r>
            <a:r>
              <a:rPr lang="en-US" sz="1200" dirty="0" err="1" smtClean="0">
                <a:latin typeface="Corbel"/>
                <a:cs typeface="Corbel"/>
              </a:rPr>
              <a:t>TrpLys.aspx</a:t>
            </a:r>
            <a:r>
              <a:rPr lang="en-US" sz="1200" dirty="0" smtClean="0">
                <a:latin typeface="Corbel"/>
                <a:cs typeface="Corbel"/>
              </a:rPr>
              <a:t>)</a:t>
            </a:r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7392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2. </a:t>
            </a:r>
            <a:r>
              <a:rPr lang="en-US" b="1" dirty="0" err="1" smtClean="0">
                <a:latin typeface="Corbel"/>
                <a:cs typeface="Corbel"/>
              </a:rPr>
              <a:t>Sulphur</a:t>
            </a:r>
            <a:r>
              <a:rPr lang="en-US" b="1" dirty="0" smtClean="0">
                <a:latin typeface="Corbel"/>
                <a:cs typeface="Corbel"/>
              </a:rPr>
              <a:t> amino acids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380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8747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Immune system activation alters amino acid partitioning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88400" cy="5105400"/>
          </a:xfrm>
        </p:spPr>
        <p:txBody>
          <a:bodyPr>
            <a:normAutofit fontScale="85000" lnSpcReduction="10000"/>
          </a:bodyPr>
          <a:lstStyle/>
          <a:p>
            <a:r>
              <a:rPr lang="en-AU" altLang="ko-KR" sz="2800" dirty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Sulphur amino acids (</a:t>
            </a:r>
            <a:r>
              <a:rPr lang="en-AU" altLang="ko-KR" sz="2800" dirty="0" smtClean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SAA; </a:t>
            </a:r>
            <a:r>
              <a:rPr lang="en-AU" altLang="ko-KR" sz="2800" dirty="0" err="1" smtClean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methionine+cysteine</a:t>
            </a:r>
            <a:r>
              <a:rPr lang="en-AU" altLang="ko-KR" sz="2800" dirty="0" smtClean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) act as </a:t>
            </a:r>
            <a:r>
              <a:rPr lang="en-US" altLang="ko-KR" sz="3000" dirty="0" smtClean="0">
                <a:solidFill>
                  <a:srgbClr val="000000"/>
                </a:solidFill>
                <a:latin typeface="Corbel"/>
                <a:cs typeface="Corbel"/>
              </a:rPr>
              <a:t>p</a:t>
            </a:r>
            <a:r>
              <a:rPr lang="en-US" sz="3000" dirty="0" smtClean="0">
                <a:solidFill>
                  <a:srgbClr val="000000"/>
                </a:solidFill>
                <a:latin typeface="Corbel"/>
                <a:cs typeface="Corbel"/>
              </a:rPr>
              <a:t>recursors </a:t>
            </a:r>
            <a:r>
              <a:rPr lang="en-US" sz="3000" dirty="0">
                <a:solidFill>
                  <a:srgbClr val="000000"/>
                </a:solidFill>
                <a:latin typeface="Corbel"/>
                <a:cs typeface="Corbel"/>
              </a:rPr>
              <a:t>for </a:t>
            </a:r>
            <a:r>
              <a:rPr lang="en-US" sz="3000" dirty="0" smtClean="0">
                <a:solidFill>
                  <a:srgbClr val="000000"/>
                </a:solidFill>
                <a:latin typeface="Corbel"/>
                <a:cs typeface="Corbel"/>
              </a:rPr>
              <a:t>immune </a:t>
            </a:r>
            <a:r>
              <a:rPr lang="en-US" sz="3000" dirty="0">
                <a:solidFill>
                  <a:srgbClr val="000000"/>
                </a:solidFill>
                <a:latin typeface="Corbel"/>
                <a:cs typeface="Corbel"/>
              </a:rPr>
              <a:t>system proteins and </a:t>
            </a:r>
            <a:r>
              <a:rPr lang="en-US" sz="3000" dirty="0" smtClean="0">
                <a:solidFill>
                  <a:srgbClr val="000000"/>
                </a:solidFill>
                <a:latin typeface="Corbel"/>
                <a:cs typeface="Corbel"/>
              </a:rPr>
              <a:t>metabolites, </a:t>
            </a:r>
            <a:endParaRPr lang="en-US" sz="3000" dirty="0">
              <a:solidFill>
                <a:srgbClr val="000000"/>
              </a:solidFill>
              <a:latin typeface="Corbel"/>
              <a:cs typeface="Corbel"/>
            </a:endParaRPr>
          </a:p>
          <a:p>
            <a:pPr marL="534988" lvl="1">
              <a:buFont typeface="Wingdings" charset="0"/>
              <a:buChar char="ü"/>
            </a:pPr>
            <a:endParaRPr lang="en-US" sz="2600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pPr marL="706438" lvl="1" indent="-457200"/>
            <a:r>
              <a:rPr lang="en-US" sz="2600" dirty="0" smtClean="0">
                <a:solidFill>
                  <a:srgbClr val="000000"/>
                </a:solidFill>
                <a:latin typeface="Corbel"/>
                <a:cs typeface="Corbel"/>
              </a:rPr>
              <a:t>Albumin </a:t>
            </a:r>
            <a:r>
              <a:rPr lang="en-US" sz="2000" i="1" dirty="0" smtClean="0">
                <a:solidFill>
                  <a:srgbClr val="000000"/>
                </a:solidFill>
                <a:latin typeface="Corbel"/>
                <a:cs typeface="Corbel"/>
              </a:rPr>
              <a:t>(</a:t>
            </a:r>
            <a:r>
              <a:rPr lang="en-US" sz="2000" dirty="0">
                <a:latin typeface="Corbel"/>
                <a:ea typeface="ＭＳ ゴシック"/>
                <a:cs typeface="Corbel"/>
              </a:rPr>
              <a:t>≈</a:t>
            </a:r>
            <a:r>
              <a:rPr lang="en-US" sz="2000" i="1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rbel"/>
                <a:cs typeface="Corbel"/>
              </a:rPr>
              <a:t>11% SAA</a:t>
            </a:r>
            <a:r>
              <a:rPr lang="en-US" sz="2000" i="1" dirty="0" smtClean="0">
                <a:solidFill>
                  <a:srgbClr val="000000"/>
                </a:solidFill>
                <a:latin typeface="Corbel"/>
                <a:cs typeface="Corbel"/>
              </a:rPr>
              <a:t>)</a:t>
            </a:r>
          </a:p>
          <a:p>
            <a:pPr marL="706438" lvl="1" indent="-457200"/>
            <a:r>
              <a:rPr lang="en-US" sz="2600" dirty="0" err="1" smtClean="0">
                <a:solidFill>
                  <a:srgbClr val="000000"/>
                </a:solidFill>
                <a:latin typeface="Corbel"/>
                <a:cs typeface="Corbel"/>
              </a:rPr>
              <a:t>Defensins</a:t>
            </a:r>
            <a:r>
              <a:rPr lang="en-US" sz="260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orbel"/>
                <a:cs typeface="Corbel"/>
              </a:rPr>
              <a:t>(</a:t>
            </a:r>
            <a:r>
              <a:rPr lang="en-US" sz="2000" dirty="0">
                <a:latin typeface="Corbel"/>
                <a:ea typeface="ＭＳ ゴシック"/>
                <a:cs typeface="Corbel"/>
              </a:rPr>
              <a:t>≈</a:t>
            </a:r>
            <a:r>
              <a:rPr lang="en-US" sz="2000" i="1" dirty="0" smtClean="0">
                <a:solidFill>
                  <a:srgbClr val="000000"/>
                </a:solidFill>
                <a:latin typeface="Corbel"/>
                <a:cs typeface="Corbel"/>
              </a:rPr>
              <a:t> 40 </a:t>
            </a:r>
            <a:r>
              <a:rPr lang="en-US" sz="2000" i="1" dirty="0">
                <a:solidFill>
                  <a:srgbClr val="000000"/>
                </a:solidFill>
                <a:latin typeface="Corbel"/>
                <a:cs typeface="Corbel"/>
              </a:rPr>
              <a:t>% CYS</a:t>
            </a:r>
            <a:r>
              <a:rPr lang="en-US" sz="2000" i="1" dirty="0" smtClean="0">
                <a:solidFill>
                  <a:srgbClr val="000000"/>
                </a:solidFill>
                <a:latin typeface="Corbel"/>
                <a:cs typeface="Corbel"/>
              </a:rPr>
              <a:t>)</a:t>
            </a:r>
          </a:p>
          <a:p>
            <a:pPr marL="706438" lvl="1" indent="-457200"/>
            <a:r>
              <a:rPr lang="en-US" sz="2600" dirty="0" smtClean="0">
                <a:solidFill>
                  <a:srgbClr val="000000"/>
                </a:solidFill>
                <a:latin typeface="Corbel"/>
                <a:cs typeface="Corbel"/>
              </a:rPr>
              <a:t>Polyamines</a:t>
            </a:r>
            <a:r>
              <a:rPr lang="en-US" sz="2600" dirty="0">
                <a:solidFill>
                  <a:srgbClr val="000000"/>
                </a:solidFill>
                <a:latin typeface="Corbel"/>
                <a:cs typeface="Corbel"/>
              </a:rPr>
              <a:t>, choline, </a:t>
            </a:r>
            <a:r>
              <a:rPr lang="en-US" sz="2600" dirty="0" err="1" smtClean="0">
                <a:solidFill>
                  <a:srgbClr val="000000"/>
                </a:solidFill>
                <a:latin typeface="Corbel"/>
                <a:cs typeface="Corbel"/>
              </a:rPr>
              <a:t>carnitine</a:t>
            </a:r>
            <a:endParaRPr lang="en-US" sz="2600" dirty="0">
              <a:solidFill>
                <a:srgbClr val="000000"/>
              </a:solidFill>
              <a:latin typeface="Corbel"/>
              <a:cs typeface="Corbel"/>
            </a:endParaRPr>
          </a:p>
          <a:p>
            <a:pPr marL="706438" lvl="1" indent="-457200"/>
            <a:r>
              <a:rPr lang="en-US" sz="2600" dirty="0" smtClean="0">
                <a:solidFill>
                  <a:srgbClr val="000000"/>
                </a:solidFill>
                <a:latin typeface="Corbel"/>
                <a:cs typeface="Corbel"/>
              </a:rPr>
              <a:t>Glutathione </a:t>
            </a:r>
            <a:r>
              <a:rPr lang="en-US" sz="2100" dirty="0">
                <a:solidFill>
                  <a:srgbClr val="000000"/>
                </a:solidFill>
                <a:latin typeface="Corbel"/>
                <a:cs typeface="Corbel"/>
              </a:rPr>
              <a:t>(GSH; </a:t>
            </a:r>
            <a:r>
              <a:rPr lang="en-US" sz="2400" dirty="0" smtClean="0">
                <a:latin typeface="Corbel"/>
                <a:ea typeface="ＭＳ ゴシック"/>
                <a:cs typeface="Corbel"/>
              </a:rPr>
              <a:t>≈ </a:t>
            </a:r>
            <a:r>
              <a:rPr lang="en-US" sz="2100" i="1" dirty="0" smtClean="0">
                <a:solidFill>
                  <a:srgbClr val="000000"/>
                </a:solidFill>
                <a:latin typeface="Corbel"/>
                <a:cs typeface="Corbel"/>
              </a:rPr>
              <a:t>39 </a:t>
            </a:r>
            <a:r>
              <a:rPr lang="en-US" sz="2100" i="1" dirty="0">
                <a:solidFill>
                  <a:srgbClr val="000000"/>
                </a:solidFill>
                <a:latin typeface="Corbel"/>
                <a:cs typeface="Corbel"/>
              </a:rPr>
              <a:t>% CYS</a:t>
            </a:r>
            <a:r>
              <a:rPr lang="en-US" sz="2100" dirty="0">
                <a:solidFill>
                  <a:srgbClr val="000000"/>
                </a:solidFill>
                <a:latin typeface="Corbel"/>
                <a:cs typeface="Corbel"/>
              </a:rPr>
              <a:t>)</a:t>
            </a:r>
          </a:p>
          <a:p>
            <a:pPr>
              <a:buFont typeface="Arial" charset="0"/>
              <a:buChar char="•"/>
            </a:pPr>
            <a:endParaRPr lang="en-AU" altLang="ko-KR" sz="2800" dirty="0" smtClean="0">
              <a:solidFill>
                <a:srgbClr val="000000"/>
              </a:solidFill>
              <a:latin typeface="Corbel"/>
              <a:ea typeface="Gulim" pitchFamily="34" charset="-127"/>
              <a:cs typeface="Corbel"/>
            </a:endParaRPr>
          </a:p>
          <a:p>
            <a:pPr>
              <a:buFont typeface="Arial" charset="0"/>
              <a:buChar char="•"/>
            </a:pPr>
            <a:r>
              <a:rPr lang="en-AU" altLang="ko-KR" sz="2800" dirty="0" smtClean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SAA can become </a:t>
            </a:r>
            <a:r>
              <a:rPr lang="en-AU" altLang="ko-KR" sz="2800" dirty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deficient when immune system is </a:t>
            </a:r>
            <a:r>
              <a:rPr lang="en-AU" altLang="ko-KR" sz="2800" dirty="0" smtClean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activated</a:t>
            </a:r>
          </a:p>
          <a:p>
            <a:pPr>
              <a:buFont typeface="Arial" charset="0"/>
              <a:buChar char="•"/>
            </a:pPr>
            <a:endParaRPr lang="en-AU" altLang="ja-JP" sz="2800" b="1" dirty="0">
              <a:solidFill>
                <a:srgbClr val="000000"/>
              </a:solidFill>
              <a:latin typeface="Corbel"/>
              <a:ea typeface="Gulim" pitchFamily="34" charset="-127"/>
              <a:cs typeface="Corbel"/>
            </a:endParaRPr>
          </a:p>
          <a:p>
            <a:pPr>
              <a:buFont typeface="Arial" charset="0"/>
              <a:buChar char="•"/>
            </a:pPr>
            <a:r>
              <a:rPr lang="en-US" altLang="ja-JP" sz="2800" dirty="0" smtClean="0">
                <a:latin typeface="Corbel"/>
                <a:cs typeface="Corbel"/>
              </a:rPr>
              <a:t>During immune system activation, SAA are </a:t>
            </a:r>
            <a:r>
              <a:rPr lang="en-US" altLang="ja-JP" sz="2800" dirty="0">
                <a:latin typeface="Corbel"/>
                <a:cs typeface="Corbel"/>
              </a:rPr>
              <a:t>preferentially preserved or repartitioned in </a:t>
            </a:r>
            <a:r>
              <a:rPr lang="en-US" altLang="ja-JP" sz="2800" dirty="0" err="1" smtClean="0">
                <a:latin typeface="Corbel"/>
                <a:cs typeface="Corbel"/>
              </a:rPr>
              <a:t>favour</a:t>
            </a:r>
            <a:r>
              <a:rPr lang="en-US" altLang="ja-JP" sz="2800" dirty="0" smtClean="0">
                <a:latin typeface="Corbel"/>
                <a:cs typeface="Corbel"/>
              </a:rPr>
              <a:t> </a:t>
            </a:r>
            <a:r>
              <a:rPr lang="en-US" altLang="ja-JP" sz="2800" dirty="0">
                <a:latin typeface="Corbel"/>
                <a:cs typeface="Corbel"/>
              </a:rPr>
              <a:t>of non-protein compounds such as </a:t>
            </a:r>
            <a:r>
              <a:rPr lang="en-US" altLang="ja-JP" sz="2800" dirty="0" smtClean="0">
                <a:latin typeface="Corbel"/>
                <a:cs typeface="Corbel"/>
              </a:rPr>
              <a:t>glutathione </a:t>
            </a:r>
            <a:endParaRPr lang="en-US" altLang="ja-JP" sz="2800" dirty="0">
              <a:latin typeface="Corbel"/>
              <a:cs typeface="Corbel"/>
            </a:endParaRPr>
          </a:p>
          <a:p>
            <a:endParaRPr lang="en-US" sz="4000" dirty="0">
              <a:solidFill>
                <a:srgbClr val="0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093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Corbel"/>
                <a:cs typeface="Corbel"/>
              </a:rPr>
              <a:t>Sulphur</a:t>
            </a:r>
            <a:r>
              <a:rPr lang="en-US" b="1" dirty="0">
                <a:latin typeface="Corbel"/>
                <a:cs typeface="Corbel"/>
              </a:rPr>
              <a:t> amino acids for </a:t>
            </a:r>
            <a:r>
              <a:rPr lang="en-US" b="1" dirty="0" err="1">
                <a:latin typeface="Corbel"/>
                <a:cs typeface="Corbel"/>
              </a:rPr>
              <a:t>weaner</a:t>
            </a:r>
            <a:r>
              <a:rPr lang="en-US" b="1" dirty="0">
                <a:latin typeface="Corbel"/>
                <a:cs typeface="Corbel"/>
              </a:rPr>
              <a:t> pigs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54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orbel"/>
                <a:cs typeface="Corbel"/>
              </a:rPr>
              <a:t>Current NRC recommendations </a:t>
            </a:r>
            <a:r>
              <a:rPr lang="en-US" sz="2800" dirty="0">
                <a:latin typeface="Corbel"/>
                <a:cs typeface="Corbel"/>
              </a:rPr>
              <a:t>(2012</a:t>
            </a:r>
            <a:r>
              <a:rPr lang="en-US" sz="2800" dirty="0" smtClean="0">
                <a:latin typeface="Corbel"/>
                <a:cs typeface="Corbel"/>
              </a:rPr>
              <a:t>),</a:t>
            </a:r>
            <a:endParaRPr lang="en-US" sz="2800" dirty="0">
              <a:latin typeface="Corbel"/>
              <a:cs typeface="Corbel"/>
            </a:endParaRPr>
          </a:p>
          <a:p>
            <a:pPr lvl="1">
              <a:buFont typeface="Arial"/>
              <a:buChar char="•"/>
            </a:pPr>
            <a:endParaRPr lang="en-US" sz="2400" dirty="0" smtClean="0">
              <a:latin typeface="Corbel"/>
              <a:cs typeface="Corbel"/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Corbel"/>
                <a:cs typeface="Corbel"/>
              </a:rPr>
              <a:t>7</a:t>
            </a:r>
            <a:r>
              <a:rPr lang="en-US" sz="2400" dirty="0">
                <a:latin typeface="Corbel"/>
                <a:cs typeface="Corbel"/>
              </a:rPr>
              <a:t>-11 kg BW recommended level of </a:t>
            </a:r>
            <a:r>
              <a:rPr lang="en-US" sz="2400" dirty="0" smtClean="0">
                <a:latin typeface="Corbel"/>
                <a:cs typeface="Corbel"/>
              </a:rPr>
              <a:t>SID </a:t>
            </a:r>
            <a:r>
              <a:rPr lang="en-US" sz="2400" dirty="0" err="1" smtClean="0">
                <a:latin typeface="Corbel"/>
                <a:cs typeface="Corbel"/>
              </a:rPr>
              <a:t>SAA:Lys</a:t>
            </a:r>
            <a:r>
              <a:rPr lang="en-US" sz="2400" dirty="0" smtClean="0">
                <a:latin typeface="Corbel"/>
                <a:cs typeface="Corbel"/>
              </a:rPr>
              <a:t> </a:t>
            </a:r>
            <a:r>
              <a:rPr lang="en-US" sz="2400" dirty="0">
                <a:latin typeface="Corbel"/>
                <a:cs typeface="Corbel"/>
              </a:rPr>
              <a:t>and </a:t>
            </a:r>
            <a:r>
              <a:rPr lang="en-US" sz="2400" dirty="0" err="1">
                <a:latin typeface="Corbel"/>
                <a:cs typeface="Corbel"/>
              </a:rPr>
              <a:t>Met:SAA</a:t>
            </a:r>
            <a:r>
              <a:rPr lang="en-US" sz="2400" dirty="0">
                <a:latin typeface="Corbel"/>
                <a:cs typeface="Corbel"/>
              </a:rPr>
              <a:t> are </a:t>
            </a:r>
            <a:r>
              <a:rPr lang="en-US" sz="2400" b="1" dirty="0">
                <a:latin typeface="Corbel"/>
                <a:cs typeface="Corbel"/>
              </a:rPr>
              <a:t>0.56 </a:t>
            </a:r>
            <a:r>
              <a:rPr lang="en-US" sz="2400" dirty="0">
                <a:latin typeface="Corbel"/>
                <a:cs typeface="Corbel"/>
              </a:rPr>
              <a:t>and</a:t>
            </a:r>
            <a:r>
              <a:rPr lang="en-US" sz="2400" b="1" dirty="0">
                <a:latin typeface="Corbel"/>
                <a:cs typeface="Corbel"/>
              </a:rPr>
              <a:t> 0.51</a:t>
            </a:r>
            <a:r>
              <a:rPr lang="en-US" sz="2400" dirty="0">
                <a:latin typeface="Corbel"/>
                <a:cs typeface="Corbel"/>
              </a:rPr>
              <a:t>, respectively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latin typeface="Corbel"/>
                <a:cs typeface="Corbel"/>
              </a:rPr>
              <a:t>11-25 kg BW recommended level of </a:t>
            </a:r>
            <a:r>
              <a:rPr lang="en-US" sz="2400" dirty="0" smtClean="0">
                <a:latin typeface="Corbel"/>
                <a:cs typeface="Corbel"/>
              </a:rPr>
              <a:t>SID </a:t>
            </a:r>
            <a:r>
              <a:rPr lang="en-US" sz="2400" dirty="0" err="1" smtClean="0">
                <a:latin typeface="Corbel"/>
                <a:cs typeface="Corbel"/>
              </a:rPr>
              <a:t>SAA:Lys</a:t>
            </a:r>
            <a:r>
              <a:rPr lang="en-US" sz="2400" dirty="0" smtClean="0">
                <a:latin typeface="Corbel"/>
                <a:cs typeface="Corbel"/>
              </a:rPr>
              <a:t> </a:t>
            </a:r>
            <a:r>
              <a:rPr lang="en-US" sz="2400" dirty="0">
                <a:latin typeface="Corbel"/>
                <a:cs typeface="Corbel"/>
              </a:rPr>
              <a:t>and </a:t>
            </a:r>
            <a:r>
              <a:rPr lang="en-US" sz="2400" dirty="0" err="1">
                <a:latin typeface="Corbel"/>
                <a:cs typeface="Corbel"/>
              </a:rPr>
              <a:t>Met:SAA</a:t>
            </a:r>
            <a:r>
              <a:rPr lang="en-US" sz="2400" dirty="0">
                <a:latin typeface="Corbel"/>
                <a:cs typeface="Corbel"/>
              </a:rPr>
              <a:t> are </a:t>
            </a:r>
            <a:r>
              <a:rPr lang="en-US" sz="2400" b="1" dirty="0">
                <a:latin typeface="Corbel"/>
                <a:cs typeface="Corbel"/>
              </a:rPr>
              <a:t>0.55 </a:t>
            </a:r>
            <a:r>
              <a:rPr lang="en-US" sz="2400" dirty="0">
                <a:latin typeface="Corbel"/>
                <a:cs typeface="Corbel"/>
              </a:rPr>
              <a:t>and</a:t>
            </a:r>
            <a:r>
              <a:rPr lang="en-US" sz="2400" b="1" dirty="0">
                <a:latin typeface="Corbel"/>
                <a:cs typeface="Corbel"/>
              </a:rPr>
              <a:t> 0.52</a:t>
            </a:r>
            <a:r>
              <a:rPr lang="en-US" sz="2400" dirty="0">
                <a:latin typeface="Corbel"/>
                <a:cs typeface="Corbel"/>
              </a:rPr>
              <a:t>, respectively</a:t>
            </a:r>
          </a:p>
          <a:p>
            <a:endParaRPr lang="en-US" sz="2400" dirty="0">
              <a:latin typeface="Corbel"/>
              <a:cs typeface="Corbel"/>
            </a:endParaRPr>
          </a:p>
          <a:p>
            <a:r>
              <a:rPr lang="en-US" sz="2800" dirty="0">
                <a:latin typeface="Corbel"/>
                <a:cs typeface="Corbel"/>
              </a:rPr>
              <a:t>Cysteine (</a:t>
            </a:r>
            <a:r>
              <a:rPr lang="en-US" sz="2800" dirty="0" err="1">
                <a:latin typeface="Corbel"/>
                <a:cs typeface="Corbel"/>
              </a:rPr>
              <a:t>Cys</a:t>
            </a:r>
            <a:r>
              <a:rPr lang="en-US" sz="2800" dirty="0">
                <a:latin typeface="Corbel"/>
                <a:cs typeface="Corbel"/>
              </a:rPr>
              <a:t>) can contribute to 50% of the requirement for </a:t>
            </a:r>
            <a:r>
              <a:rPr lang="en-US" sz="2800" dirty="0" smtClean="0">
                <a:latin typeface="Corbel"/>
                <a:cs typeface="Corbel"/>
              </a:rPr>
              <a:t>Met</a:t>
            </a:r>
            <a:endParaRPr lang="nl-NL" sz="2800" dirty="0" smtClean="0">
              <a:latin typeface="Corbel"/>
              <a:cs typeface="Corbel"/>
            </a:endParaRPr>
          </a:p>
          <a:p>
            <a:endParaRPr lang="nl-NL" sz="2800" dirty="0">
              <a:latin typeface="Corbel"/>
              <a:cs typeface="Corbel"/>
            </a:endParaRPr>
          </a:p>
          <a:p>
            <a:r>
              <a:rPr lang="nl-NL" sz="2800" dirty="0" err="1" smtClean="0">
                <a:latin typeface="Corbel"/>
                <a:cs typeface="Corbel"/>
              </a:rPr>
              <a:t>Inflammatory</a:t>
            </a:r>
            <a:r>
              <a:rPr lang="nl-NL" sz="2800" dirty="0" smtClean="0">
                <a:latin typeface="Corbel"/>
                <a:cs typeface="Corbel"/>
              </a:rPr>
              <a:t> </a:t>
            </a:r>
            <a:r>
              <a:rPr lang="nl-NL" sz="2800" dirty="0" err="1" smtClean="0">
                <a:latin typeface="Corbel"/>
                <a:cs typeface="Corbel"/>
              </a:rPr>
              <a:t>conditions</a:t>
            </a:r>
            <a:r>
              <a:rPr lang="nl-NL" sz="2800" dirty="0" smtClean="0">
                <a:latin typeface="Corbel"/>
                <a:cs typeface="Corbel"/>
              </a:rPr>
              <a:t> </a:t>
            </a:r>
            <a:r>
              <a:rPr lang="nl-NL" sz="2800" dirty="0" err="1" smtClean="0">
                <a:latin typeface="Corbel"/>
                <a:cs typeface="Corbel"/>
              </a:rPr>
              <a:t>after</a:t>
            </a:r>
            <a:r>
              <a:rPr lang="nl-NL" sz="2800" dirty="0" smtClean="0">
                <a:latin typeface="Corbel"/>
                <a:cs typeface="Corbel"/>
              </a:rPr>
              <a:t> </a:t>
            </a:r>
            <a:r>
              <a:rPr lang="nl-NL" sz="2800" dirty="0" err="1" smtClean="0">
                <a:latin typeface="Corbel"/>
                <a:cs typeface="Corbel"/>
              </a:rPr>
              <a:t>weaning</a:t>
            </a:r>
            <a:r>
              <a:rPr lang="nl-NL" sz="2800" dirty="0" smtClean="0">
                <a:latin typeface="Corbel"/>
                <a:cs typeface="Corbel"/>
              </a:rPr>
              <a:t> (stress, </a:t>
            </a:r>
            <a:r>
              <a:rPr lang="nl-NL" sz="2800" dirty="0" err="1" smtClean="0">
                <a:latin typeface="Corbel"/>
                <a:cs typeface="Corbel"/>
              </a:rPr>
              <a:t>infection</a:t>
            </a:r>
            <a:r>
              <a:rPr lang="nl-NL" sz="2800" dirty="0" smtClean="0">
                <a:latin typeface="Corbel"/>
                <a:cs typeface="Corbel"/>
              </a:rPr>
              <a:t>) </a:t>
            </a:r>
            <a:r>
              <a:rPr lang="nl-NL" sz="2800" dirty="0" err="1" smtClean="0">
                <a:latin typeface="Corbel"/>
                <a:cs typeface="Corbel"/>
              </a:rPr>
              <a:t>may</a:t>
            </a:r>
            <a:r>
              <a:rPr lang="nl-NL" sz="2800" dirty="0" smtClean="0">
                <a:latin typeface="Corbel"/>
                <a:cs typeface="Corbel"/>
              </a:rPr>
              <a:t> </a:t>
            </a:r>
            <a:r>
              <a:rPr lang="nl-NL" sz="2800" dirty="0" err="1">
                <a:latin typeface="Corbel"/>
                <a:cs typeface="Corbel"/>
              </a:rPr>
              <a:t>generate</a:t>
            </a:r>
            <a:r>
              <a:rPr lang="nl-NL" sz="2800" dirty="0">
                <a:latin typeface="Corbel"/>
                <a:cs typeface="Corbel"/>
              </a:rPr>
              <a:t> </a:t>
            </a:r>
            <a:r>
              <a:rPr lang="nl-NL" sz="2800" dirty="0" err="1" smtClean="0">
                <a:latin typeface="Corbel"/>
                <a:cs typeface="Corbel"/>
              </a:rPr>
              <a:t>additional</a:t>
            </a:r>
            <a:r>
              <a:rPr lang="nl-NL" sz="2800" dirty="0" smtClean="0">
                <a:latin typeface="Corbel"/>
                <a:cs typeface="Corbel"/>
              </a:rPr>
              <a:t> </a:t>
            </a:r>
            <a:r>
              <a:rPr lang="nl-NL" sz="2800" dirty="0" err="1" smtClean="0">
                <a:latin typeface="Corbel"/>
                <a:cs typeface="Corbel"/>
              </a:rPr>
              <a:t>specific</a:t>
            </a:r>
            <a:r>
              <a:rPr lang="nl-NL" sz="2800" dirty="0" smtClean="0">
                <a:latin typeface="Corbel"/>
                <a:cs typeface="Corbel"/>
              </a:rPr>
              <a:t> </a:t>
            </a:r>
            <a:r>
              <a:rPr lang="nl-NL" sz="2800" dirty="0" err="1">
                <a:latin typeface="Corbel"/>
                <a:cs typeface="Corbel"/>
              </a:rPr>
              <a:t>requirements</a:t>
            </a:r>
            <a:r>
              <a:rPr lang="nl-NL" sz="2800" dirty="0">
                <a:latin typeface="Corbel"/>
                <a:cs typeface="Corbel"/>
              </a:rPr>
              <a:t> </a:t>
            </a:r>
            <a:r>
              <a:rPr lang="nl-NL" sz="2800" dirty="0" err="1">
                <a:latin typeface="Corbel"/>
                <a:cs typeface="Corbel"/>
              </a:rPr>
              <a:t>for</a:t>
            </a:r>
            <a:r>
              <a:rPr lang="nl-NL" sz="2800" dirty="0">
                <a:latin typeface="Corbel"/>
                <a:cs typeface="Corbel"/>
              </a:rPr>
              <a:t> SAA </a:t>
            </a:r>
          </a:p>
        </p:txBody>
      </p:sp>
    </p:spTree>
    <p:extLst>
      <p:ext uri="{BB962C8B-B14F-4D97-AF65-F5344CB8AC3E}">
        <p14:creationId xmlns:p14="http://schemas.microsoft.com/office/powerpoint/2010/main" val="30164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Corbel"/>
                <a:cs typeface="Corbel"/>
              </a:rPr>
              <a:t>Aims and Hypotheses</a:t>
            </a:r>
            <a:endParaRPr lang="en-US" sz="4000" b="1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1584476"/>
            <a:ext cx="8737600" cy="49687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AU" sz="2600" u="sng" dirty="0" smtClean="0">
                <a:latin typeface="Corbel"/>
                <a:cs typeface="Corbel"/>
              </a:rPr>
              <a:t>Aim</a:t>
            </a:r>
            <a:r>
              <a:rPr lang="en-AU" sz="2600" dirty="0" smtClean="0">
                <a:latin typeface="Corbel"/>
                <a:cs typeface="Corbel"/>
              </a:rPr>
              <a:t>:</a:t>
            </a:r>
          </a:p>
          <a:p>
            <a:endParaRPr lang="en-AU" sz="2600" dirty="0" smtClean="0">
              <a:latin typeface="Corbel"/>
              <a:cs typeface="Corbel"/>
            </a:endParaRPr>
          </a:p>
          <a:p>
            <a:r>
              <a:rPr lang="en-AU" sz="2600" dirty="0">
                <a:latin typeface="Corbel"/>
                <a:cs typeface="Corbel"/>
              </a:rPr>
              <a:t>D</a:t>
            </a:r>
            <a:r>
              <a:rPr lang="en-AU" sz="2600" dirty="0" smtClean="0">
                <a:latin typeface="Corbel"/>
                <a:cs typeface="Corbel"/>
              </a:rPr>
              <a:t>etermine optimum SID </a:t>
            </a:r>
            <a:r>
              <a:rPr lang="en-AU" sz="2600" dirty="0" err="1" smtClean="0">
                <a:latin typeface="Corbel"/>
                <a:cs typeface="Corbel"/>
              </a:rPr>
              <a:t>SAA:Lys</a:t>
            </a:r>
            <a:r>
              <a:rPr lang="en-AU" sz="2600" dirty="0" smtClean="0">
                <a:latin typeface="Corbel"/>
                <a:cs typeface="Corbel"/>
              </a:rPr>
              <a:t> ratio in weaner pigs infected with enterotoxigenic </a:t>
            </a:r>
            <a:r>
              <a:rPr lang="en-AU" sz="2600" i="1" dirty="0" smtClean="0">
                <a:latin typeface="Corbel"/>
                <a:cs typeface="Corbel"/>
              </a:rPr>
              <a:t>E. coli </a:t>
            </a:r>
            <a:r>
              <a:rPr lang="en-AU" sz="2600" dirty="0" smtClean="0">
                <a:latin typeface="Corbel"/>
                <a:cs typeface="Corbel"/>
              </a:rPr>
              <a:t>(ETEC)</a:t>
            </a:r>
          </a:p>
          <a:p>
            <a:pPr>
              <a:buNone/>
            </a:pPr>
            <a:endParaRPr lang="en-AU" sz="2600" dirty="0">
              <a:latin typeface="Corbel"/>
              <a:cs typeface="Corbel"/>
            </a:endParaRPr>
          </a:p>
          <a:p>
            <a:pPr>
              <a:buNone/>
            </a:pPr>
            <a:r>
              <a:rPr lang="en-AU" sz="2600" u="sng" dirty="0" smtClean="0">
                <a:latin typeface="Corbel"/>
                <a:cs typeface="Corbel"/>
              </a:rPr>
              <a:t>Hypotheses</a:t>
            </a:r>
            <a:r>
              <a:rPr lang="en-AU" sz="2600" dirty="0" smtClean="0">
                <a:latin typeface="Corbel"/>
                <a:cs typeface="Corbel"/>
              </a:rPr>
              <a:t>: </a:t>
            </a:r>
          </a:p>
          <a:p>
            <a:endParaRPr lang="en-AU" sz="2600" dirty="0" smtClean="0">
              <a:latin typeface="Corbel"/>
              <a:cs typeface="Corbel"/>
            </a:endParaRPr>
          </a:p>
          <a:p>
            <a:r>
              <a:rPr lang="en-AU" sz="2600" dirty="0" smtClean="0">
                <a:latin typeface="Corbel"/>
                <a:cs typeface="Corbel"/>
              </a:rPr>
              <a:t>ETEC challenge will increase the requirement for SAA</a:t>
            </a:r>
          </a:p>
          <a:p>
            <a:endParaRPr lang="en-AU" sz="2600" dirty="0" smtClean="0">
              <a:latin typeface="Corbel"/>
              <a:cs typeface="Corbel"/>
            </a:endParaRPr>
          </a:p>
          <a:p>
            <a:r>
              <a:rPr lang="en-AU" sz="2600" dirty="0" smtClean="0">
                <a:latin typeface="Corbel"/>
                <a:cs typeface="Corbel"/>
              </a:rPr>
              <a:t>Pigs fed higher SAA will have better production than those fed lower levels of SAA</a:t>
            </a:r>
            <a:endParaRPr lang="en-US" sz="2600" dirty="0" smtClean="0">
              <a:latin typeface="Corbel"/>
              <a:cs typeface="Corbel"/>
            </a:endParaRPr>
          </a:p>
          <a:p>
            <a:pPr marL="0" indent="0">
              <a:buNone/>
            </a:pPr>
            <a:endParaRPr lang="en-US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115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404664"/>
            <a:ext cx="8640958" cy="8080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rbel"/>
                <a:cs typeface="Corbel"/>
              </a:rPr>
              <a:t>Methods</a:t>
            </a:r>
            <a:endParaRPr lang="en-US" b="1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550003"/>
              </p:ext>
            </p:extLst>
          </p:nvPr>
        </p:nvGraphicFramePr>
        <p:xfrm>
          <a:off x="251520" y="3458228"/>
          <a:ext cx="8640959" cy="266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904"/>
                <a:gridCol w="6059055"/>
              </a:tblGrid>
              <a:tr h="32203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Treatment No.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SAA</a:t>
                      </a:r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 ratios</a:t>
                      </a:r>
                      <a:r>
                        <a:rPr lang="en-US" dirty="0" smtClean="0">
                          <a:latin typeface="Corbel"/>
                          <a:cs typeface="Corbel"/>
                        </a:rPr>
                        <a:t> and infection status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32651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/>
                          <a:cs typeface="Corbe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0.45 SID</a:t>
                      </a:r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 </a:t>
                      </a:r>
                      <a:r>
                        <a:rPr lang="en-US" baseline="0" dirty="0" err="1" smtClean="0">
                          <a:latin typeface="Corbel"/>
                          <a:cs typeface="Corbel"/>
                        </a:rPr>
                        <a:t>SAA:Lys</a:t>
                      </a:r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 + Infection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32651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/>
                          <a:cs typeface="Corbel"/>
                        </a:rPr>
                        <a:t>2</a:t>
                      </a:r>
                      <a:endParaRPr lang="en-US" b="1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0.55</a:t>
                      </a:r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 SID </a:t>
                      </a:r>
                      <a:r>
                        <a:rPr lang="en-US" baseline="0" dirty="0" err="1" smtClean="0">
                          <a:latin typeface="Corbel"/>
                          <a:cs typeface="Corbel"/>
                        </a:rPr>
                        <a:t>SAA:Lys</a:t>
                      </a:r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 + Infection </a:t>
                      </a:r>
                      <a:r>
                        <a:rPr lang="en-US" b="1" baseline="0" dirty="0" smtClean="0">
                          <a:latin typeface="Corbel"/>
                          <a:cs typeface="Corbel"/>
                        </a:rPr>
                        <a:t>(NRC 2012 level)</a:t>
                      </a:r>
                      <a:endParaRPr lang="en-US" b="1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472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latin typeface="Corbel"/>
                          <a:cs typeface="Corbel"/>
                        </a:rPr>
                        <a:t>3</a:t>
                      </a:r>
                      <a:endParaRPr lang="en-US" b="1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>
                          <a:latin typeface="Corbel"/>
                          <a:cs typeface="Corbel"/>
                        </a:rPr>
                        <a:t>0.62 SID </a:t>
                      </a:r>
                      <a:r>
                        <a:rPr lang="en-US" dirty="0" err="1" smtClean="0">
                          <a:latin typeface="Corbel"/>
                          <a:cs typeface="Corbel"/>
                        </a:rPr>
                        <a:t>SAA:Lys</a:t>
                      </a:r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 + Infection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32651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/>
                          <a:cs typeface="Corbel"/>
                        </a:rPr>
                        <a:t>4</a:t>
                      </a:r>
                      <a:endParaRPr lang="en-US" b="1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0.70</a:t>
                      </a:r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 SID </a:t>
                      </a:r>
                      <a:r>
                        <a:rPr lang="en-US" baseline="0" dirty="0" err="1" smtClean="0">
                          <a:latin typeface="Corbel"/>
                          <a:cs typeface="Corbel"/>
                        </a:rPr>
                        <a:t>SAA:Lys</a:t>
                      </a:r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 + Infection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32651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/>
                          <a:cs typeface="Corbel"/>
                        </a:rPr>
                        <a:t>5</a:t>
                      </a:r>
                      <a:endParaRPr lang="en-US" b="1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0.78 SID </a:t>
                      </a:r>
                      <a:r>
                        <a:rPr lang="en-US" dirty="0" err="1" smtClean="0">
                          <a:latin typeface="Corbel"/>
                          <a:cs typeface="Corbel"/>
                        </a:rPr>
                        <a:t>SAA:Lys</a:t>
                      </a:r>
                      <a:r>
                        <a:rPr lang="en-US" dirty="0" smtClean="0">
                          <a:latin typeface="Corbel"/>
                          <a:cs typeface="Corbel"/>
                        </a:rPr>
                        <a:t> + Infection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32651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/>
                          <a:cs typeface="Corbel"/>
                        </a:rPr>
                        <a:t>6</a:t>
                      </a:r>
                      <a:endParaRPr lang="en-US" b="1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0.55 SID </a:t>
                      </a:r>
                      <a:r>
                        <a:rPr lang="en-US" dirty="0" err="1" smtClean="0">
                          <a:latin typeface="Corbel"/>
                          <a:cs typeface="Corbel"/>
                        </a:rPr>
                        <a:t>SAA:Lys</a:t>
                      </a:r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 (No infection) </a:t>
                      </a:r>
                      <a:r>
                        <a:rPr lang="en-US" b="1" baseline="0" dirty="0" smtClean="0">
                          <a:latin typeface="Corbel"/>
                          <a:cs typeface="Corbel"/>
                        </a:rPr>
                        <a:t>(NRC 2012 level)</a:t>
                      </a:r>
                      <a:endParaRPr lang="en-US" b="1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276959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rbel"/>
                <a:cs typeface="Corbel"/>
              </a:rPr>
              <a:t>Pigs allocated to the following six treatments (total 120 </a:t>
            </a:r>
            <a:r>
              <a:rPr lang="en-US" sz="2400" dirty="0" err="1" smtClean="0">
                <a:solidFill>
                  <a:srgbClr val="000000"/>
                </a:solidFill>
                <a:latin typeface="Corbel"/>
                <a:cs typeface="Corbel"/>
              </a:rPr>
              <a:t>Topigs</a:t>
            </a:r>
            <a:r>
              <a:rPr lang="en-US" sz="2400" dirty="0" smtClean="0">
                <a:solidFill>
                  <a:srgbClr val="000000"/>
                </a:solidFill>
                <a:latin typeface="Corbel"/>
                <a:cs typeface="Corbel"/>
              </a:rPr>
              <a:t> pigs) according to: </a:t>
            </a:r>
          </a:p>
          <a:p>
            <a:r>
              <a:rPr lang="en-US" sz="2400" dirty="0">
                <a:solidFill>
                  <a:srgbClr val="000000"/>
                </a:solidFill>
                <a:latin typeface="Corbel"/>
                <a:cs typeface="Corbel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orbel"/>
                <a:cs typeface="Corbel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orbel"/>
                <a:cs typeface="Corbel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orbel"/>
                <a:cs typeface="Corbel"/>
              </a:rPr>
              <a:t>) body weight</a:t>
            </a:r>
          </a:p>
          <a:p>
            <a:r>
              <a:rPr lang="en-US" sz="2000" dirty="0">
                <a:solidFill>
                  <a:srgbClr val="000000"/>
                </a:solidFill>
                <a:latin typeface="Corbel"/>
                <a:cs typeface="Corbel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orbel"/>
                <a:cs typeface="Corbel"/>
              </a:rPr>
              <a:t>(ii) sex (1:1) and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rbel"/>
                <a:cs typeface="Corbel"/>
              </a:rPr>
              <a:t>	(iii) F4 genotype (RR:RS = 13:7)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32" y="6334634"/>
            <a:ext cx="90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rbel"/>
                <a:cs typeface="Corbel"/>
              </a:rPr>
              <a:t>[Data </a:t>
            </a:r>
            <a:r>
              <a:rPr lang="en-US" sz="1600" dirty="0">
                <a:latin typeface="Corbel"/>
                <a:cs typeface="Corbel"/>
              </a:rPr>
              <a:t>for treatments 2 and 6 </a:t>
            </a:r>
            <a:r>
              <a:rPr lang="en-US" sz="1600" dirty="0" smtClean="0">
                <a:latin typeface="Corbel"/>
                <a:cs typeface="Corbel"/>
              </a:rPr>
              <a:t>combined </a:t>
            </a:r>
            <a:r>
              <a:rPr lang="en-US" sz="1600" dirty="0">
                <a:latin typeface="Corbel"/>
                <a:cs typeface="Corbel"/>
              </a:rPr>
              <a:t>due to both groups succumbing </a:t>
            </a:r>
            <a:r>
              <a:rPr lang="en-US" sz="1600" dirty="0" smtClean="0">
                <a:latin typeface="Corbel"/>
                <a:cs typeface="Corbel"/>
              </a:rPr>
              <a:t>to </a:t>
            </a:r>
            <a:r>
              <a:rPr lang="en-US" sz="1600" b="1" i="1" dirty="0" err="1" smtClean="0">
                <a:latin typeface="Corbel"/>
                <a:cs typeface="Corbel"/>
              </a:rPr>
              <a:t>oedema</a:t>
            </a:r>
            <a:r>
              <a:rPr lang="en-US" sz="1600" dirty="0" smtClean="0">
                <a:latin typeface="Corbel"/>
                <a:cs typeface="Corbel"/>
              </a:rPr>
              <a:t> </a:t>
            </a:r>
            <a:r>
              <a:rPr lang="en-US" sz="1600" b="1" i="1" dirty="0" smtClean="0">
                <a:latin typeface="Corbel"/>
                <a:cs typeface="Corbel"/>
              </a:rPr>
              <a:t>disease</a:t>
            </a:r>
            <a:r>
              <a:rPr lang="en-US" sz="1600" dirty="0">
                <a:latin typeface="Corbel"/>
                <a:cs typeface="Corbel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353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6199" y="260267"/>
            <a:ext cx="8757799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00"/>
                </a:solidFill>
                <a:latin typeface="Corbel"/>
                <a:cs typeface="Corbel"/>
              </a:rPr>
              <a:t>Methods</a:t>
            </a:r>
            <a:endParaRPr lang="en-US" b="1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892071"/>
              </p:ext>
            </p:extLst>
          </p:nvPr>
        </p:nvGraphicFramePr>
        <p:xfrm>
          <a:off x="26506" y="1484784"/>
          <a:ext cx="9009990" cy="31871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56184"/>
                <a:gridCol w="1305134"/>
                <a:gridCol w="432048"/>
                <a:gridCol w="720080"/>
                <a:gridCol w="432048"/>
                <a:gridCol w="360040"/>
                <a:gridCol w="504056"/>
                <a:gridCol w="360040"/>
                <a:gridCol w="504056"/>
                <a:gridCol w="432048"/>
                <a:gridCol w="576064"/>
                <a:gridCol w="432048"/>
                <a:gridCol w="504056"/>
                <a:gridCol w="288032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Day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0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6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7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8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9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10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15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20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22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29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36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/>
                          <a:cs typeface="Corbel"/>
                        </a:rPr>
                        <a:t>Housing</a:t>
                      </a:r>
                      <a:endParaRPr lang="en-US" b="1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Group</a:t>
                      </a:r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 housing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cs typeface="Corbel"/>
                        </a:rPr>
                        <a:t>Individual</a:t>
                      </a:r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 Housing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/>
                          <a:cs typeface="Corbel"/>
                        </a:rPr>
                        <a:t>Diet*</a:t>
                      </a:r>
                      <a:endParaRPr lang="en-US" b="1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en-US" u="sng" baseline="0" dirty="0" smtClean="0">
                          <a:latin typeface="Corbel"/>
                          <a:cs typeface="Corbel"/>
                        </a:rPr>
                        <a:t>Phase 1</a:t>
                      </a:r>
                      <a:r>
                        <a:rPr lang="en-US" baseline="0" dirty="0" smtClean="0">
                          <a:latin typeface="Corbel"/>
                          <a:cs typeface="Corbel"/>
                        </a:rPr>
                        <a:t>: NE </a:t>
                      </a: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Corbel"/>
                          <a:ea typeface="+mn-ea"/>
                          <a:cs typeface="Corbel"/>
                        </a:rPr>
                        <a:t>10.25 MJ/kg, CP 209 g/kg and SID Lys of 11.7 g/kg</a:t>
                      </a:r>
                      <a:r>
                        <a:rPr lang="en-AU" dirty="0" smtClean="0">
                          <a:effectLst/>
                          <a:latin typeface="Corbel"/>
                          <a:cs typeface="Corbel"/>
                        </a:rPr>
                        <a:t> </a:t>
                      </a:r>
                      <a:endParaRPr lang="en-US" baseline="0" dirty="0" smtClean="0">
                        <a:latin typeface="Corbel"/>
                        <a:cs typeface="Corbe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en-US" u="sng" dirty="0" smtClean="0">
                          <a:latin typeface="Corbel"/>
                          <a:cs typeface="Corbel"/>
                        </a:rPr>
                        <a:t>Phase 2</a:t>
                      </a:r>
                      <a:r>
                        <a:rPr lang="en-US" dirty="0" smtClean="0">
                          <a:latin typeface="Corbel"/>
                          <a:cs typeface="Corbel"/>
                        </a:rPr>
                        <a:t>: </a:t>
                      </a: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Corbel"/>
                          <a:ea typeface="+mn-ea"/>
                          <a:cs typeface="Corbel"/>
                        </a:rPr>
                        <a:t>NE 10.25 MJ/kg, CP 199 g/kg and SID Lys 10.77 g/kg</a:t>
                      </a:r>
                      <a:r>
                        <a:rPr lang="en-AU" dirty="0" smtClean="0">
                          <a:effectLst/>
                          <a:latin typeface="Corbel"/>
                          <a:cs typeface="Corbel"/>
                        </a:rPr>
                        <a:t> 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/>
                          <a:cs typeface="Corbel"/>
                        </a:rPr>
                        <a:t>Infection**</a:t>
                      </a:r>
                      <a:endParaRPr lang="en-US" b="1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ea typeface="Zapf Dingbats"/>
                          <a:cs typeface="Corbel"/>
                          <a:sym typeface="Zapf Dingbats"/>
                        </a:rPr>
                        <a:t>✓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/>
                          <a:ea typeface="Zapf Dingbats"/>
                          <a:cs typeface="Corbel"/>
                          <a:sym typeface="Zapf Dingbats"/>
                        </a:rPr>
                        <a:t>✓</a:t>
                      </a:r>
                      <a:endParaRPr lang="en-US" dirty="0" smtClean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/>
                          <a:ea typeface="Zapf Dingbats"/>
                          <a:cs typeface="Corbel"/>
                          <a:sym typeface="Zapf Dingbats"/>
                        </a:rPr>
                        <a:t>✓</a:t>
                      </a:r>
                      <a:endParaRPr lang="en-US" dirty="0" smtClean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/>
                          <a:cs typeface="Corbel"/>
                        </a:rPr>
                        <a:t>Bleed</a:t>
                      </a:r>
                      <a:endParaRPr lang="en-US" b="1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/>
                          <a:ea typeface="Zapf Dingbats"/>
                          <a:cs typeface="Corbel"/>
                          <a:sym typeface="Zapf Dingbats"/>
                        </a:rPr>
                        <a:t>✓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/>
                          <a:ea typeface="Zapf Dingbats"/>
                          <a:cs typeface="Corbel"/>
                          <a:sym typeface="Zapf Dingbats"/>
                        </a:rPr>
                        <a:t>✓</a:t>
                      </a:r>
                      <a:endParaRPr lang="en-US" dirty="0" smtClean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/>
                          <a:ea typeface="Zapf Dingbats"/>
                          <a:cs typeface="Corbel"/>
                          <a:sym typeface="Zapf Dingbats"/>
                        </a:rPr>
                        <a:t>✓</a:t>
                      </a:r>
                      <a:endParaRPr lang="en-US" dirty="0" smtClean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rbel"/>
                          <a:cs typeface="Corbel"/>
                        </a:rPr>
                        <a:t>Diarrhoea</a:t>
                      </a:r>
                      <a:r>
                        <a:rPr lang="en-US" b="1" baseline="0" dirty="0" smtClean="0">
                          <a:latin typeface="Corbel"/>
                          <a:cs typeface="Corbel"/>
                        </a:rPr>
                        <a:t> Assessment**</a:t>
                      </a:r>
                      <a:endParaRPr lang="en-US" b="1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/>
                          <a:cs typeface="Corbel"/>
                        </a:rPr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423624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/>
                          <a:cs typeface="Corbel"/>
                        </a:rPr>
                        <a:t>Weigh</a:t>
                      </a:r>
                      <a:endParaRPr lang="en-US" b="1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/>
                          <a:ea typeface="Zapf Dingbats"/>
                          <a:cs typeface="Corbel"/>
                          <a:sym typeface="Zapf Dingbats"/>
                        </a:rPr>
                        <a:t>✓</a:t>
                      </a:r>
                      <a:endParaRPr lang="en-US" dirty="0" smtClean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/>
                          <a:ea typeface="Zapf Dingbats"/>
                          <a:cs typeface="Corbel"/>
                          <a:sym typeface="Zapf Dingbats"/>
                        </a:rPr>
                        <a:t>✓</a:t>
                      </a:r>
                      <a:endParaRPr lang="en-US" dirty="0" smtClean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/>
                          <a:ea typeface="Zapf Dingbats"/>
                          <a:cs typeface="Corbel"/>
                          <a:sym typeface="Zapf Dingbats"/>
                        </a:rPr>
                        <a:t>✓</a:t>
                      </a:r>
                      <a:endParaRPr lang="en-US" dirty="0" smtClean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/>
                          <a:ea typeface="Zapf Dingbats"/>
                          <a:cs typeface="Corbel"/>
                          <a:sym typeface="Zapf Dingbats"/>
                        </a:rPr>
                        <a:t>✓</a:t>
                      </a:r>
                      <a:endParaRPr lang="en-US" dirty="0" smtClean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/>
                          <a:ea typeface="Zapf Dingbats"/>
                          <a:cs typeface="Corbel"/>
                          <a:sym typeface="Zapf Dingbats"/>
                        </a:rPr>
                        <a:t>✓</a:t>
                      </a:r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/>
                          <a:ea typeface="Zapf Dingbats"/>
                          <a:cs typeface="Corbel"/>
                          <a:sym typeface="Zapf Dingbats"/>
                        </a:rPr>
                        <a:t>✓</a:t>
                      </a:r>
                      <a:endParaRPr lang="en-US" dirty="0" smtClean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6199" y="5283200"/>
            <a:ext cx="87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latin typeface="Corbel"/>
                <a:cs typeface="Corbel"/>
              </a:rPr>
              <a:t>* </a:t>
            </a:r>
            <a:r>
              <a:rPr lang="en-US" sz="1600" b="1" dirty="0">
                <a:latin typeface="Corbel"/>
                <a:cs typeface="Corbel"/>
              </a:rPr>
              <a:t>Standard diet </a:t>
            </a:r>
            <a:r>
              <a:rPr lang="en-US" sz="1600" b="1" dirty="0" smtClean="0">
                <a:latin typeface="Corbel"/>
                <a:cs typeface="Corbel"/>
              </a:rPr>
              <a:t>was adjusted </a:t>
            </a:r>
            <a:r>
              <a:rPr lang="en-US" sz="1600" b="1" dirty="0">
                <a:latin typeface="Corbel"/>
                <a:cs typeface="Corbel"/>
              </a:rPr>
              <a:t>with synthetic DL </a:t>
            </a:r>
            <a:r>
              <a:rPr lang="en-US" sz="1600" b="1" dirty="0" smtClean="0">
                <a:latin typeface="Corbel"/>
                <a:cs typeface="Corbel"/>
              </a:rPr>
              <a:t>methionine</a:t>
            </a:r>
            <a:r>
              <a:rPr lang="en-AU" sz="1600" b="1" dirty="0" smtClean="0">
                <a:latin typeface="Corbel"/>
                <a:cs typeface="Corbel"/>
              </a:rPr>
              <a:t>, </a:t>
            </a:r>
            <a:r>
              <a:rPr lang="en-US" sz="1600" b="1" dirty="0" smtClean="0">
                <a:latin typeface="Corbel"/>
                <a:cs typeface="Corbel"/>
              </a:rPr>
              <a:t>SID </a:t>
            </a:r>
            <a:r>
              <a:rPr lang="en-US" sz="1600" b="1" dirty="0">
                <a:latin typeface="Corbel"/>
                <a:cs typeface="Corbel"/>
              </a:rPr>
              <a:t>Lys </a:t>
            </a:r>
            <a:r>
              <a:rPr lang="en-US" sz="1600" b="1" dirty="0" smtClean="0">
                <a:latin typeface="Corbel"/>
                <a:cs typeface="Corbel"/>
              </a:rPr>
              <a:t>was 90</a:t>
            </a:r>
            <a:r>
              <a:rPr lang="en-US" sz="1600" b="1" dirty="0">
                <a:latin typeface="Corbel"/>
                <a:cs typeface="Corbel"/>
              </a:rPr>
              <a:t>% </a:t>
            </a:r>
            <a:r>
              <a:rPr lang="en-US" sz="1600" b="1" dirty="0" smtClean="0">
                <a:latin typeface="Corbel"/>
                <a:cs typeface="Corbel"/>
              </a:rPr>
              <a:t>of NRC 2012 value </a:t>
            </a:r>
            <a:r>
              <a:rPr lang="en-US" sz="1600" b="1" dirty="0">
                <a:latin typeface="Corbel"/>
                <a:cs typeface="Corbel"/>
              </a:rPr>
              <a:t>(restricted</a:t>
            </a:r>
            <a:r>
              <a:rPr lang="en-US" sz="1600" b="1" dirty="0" smtClean="0">
                <a:latin typeface="Corbel"/>
                <a:cs typeface="Corbel"/>
              </a:rPr>
              <a:t>)</a:t>
            </a:r>
            <a:r>
              <a:rPr lang="en-AU" sz="1600" b="1" dirty="0" smtClean="0">
                <a:latin typeface="Corbel"/>
                <a:cs typeface="Corbel"/>
              </a:rPr>
              <a:t>, </a:t>
            </a:r>
            <a:r>
              <a:rPr lang="en-US" sz="1600" b="1" dirty="0" smtClean="0">
                <a:latin typeface="Corbel"/>
                <a:cs typeface="Corbel"/>
              </a:rPr>
              <a:t>SID </a:t>
            </a:r>
            <a:r>
              <a:rPr lang="en-US" sz="1600" b="1" dirty="0">
                <a:latin typeface="Corbel"/>
                <a:cs typeface="Corbel"/>
              </a:rPr>
              <a:t>Trp:Lys = 0.22 for all </a:t>
            </a:r>
            <a:r>
              <a:rPr lang="en-US" sz="1600" b="1" dirty="0" smtClean="0">
                <a:latin typeface="Corbel"/>
                <a:cs typeface="Corbel"/>
              </a:rPr>
              <a:t>diets</a:t>
            </a:r>
            <a:r>
              <a:rPr lang="en-AU" sz="1600" b="1" dirty="0" smtClean="0">
                <a:latin typeface="Corbel"/>
                <a:cs typeface="Corbel"/>
              </a:rPr>
              <a:t>, </a:t>
            </a:r>
            <a:r>
              <a:rPr lang="en-US" sz="1600" b="1" dirty="0" smtClean="0">
                <a:latin typeface="Corbel"/>
                <a:cs typeface="Corbel"/>
              </a:rPr>
              <a:t>SID </a:t>
            </a:r>
            <a:r>
              <a:rPr lang="en-US" sz="1600" b="1" dirty="0" err="1">
                <a:latin typeface="Corbel"/>
                <a:cs typeface="Corbel"/>
              </a:rPr>
              <a:t>Thr:Lys</a:t>
            </a:r>
            <a:r>
              <a:rPr lang="en-US" sz="1600" b="1" dirty="0">
                <a:latin typeface="Corbel"/>
                <a:cs typeface="Corbel"/>
              </a:rPr>
              <a:t> = 0.64 for all diets </a:t>
            </a:r>
            <a:endParaRPr lang="en-AU" sz="1600" b="1" dirty="0">
              <a:latin typeface="Corbel"/>
              <a:cs typeface="Corbel"/>
            </a:endParaRPr>
          </a:p>
          <a:p>
            <a:endParaRPr lang="en-US" sz="1600" b="1" dirty="0" smtClean="0">
              <a:latin typeface="Corbel"/>
              <a:cs typeface="Corbel"/>
            </a:endParaRPr>
          </a:p>
          <a:p>
            <a:r>
              <a:rPr lang="en-US" sz="1600" b="1" dirty="0" smtClean="0">
                <a:latin typeface="Corbel"/>
                <a:cs typeface="Corbel"/>
              </a:rPr>
              <a:t>**Infected </a:t>
            </a:r>
            <a:r>
              <a:rPr lang="en-US" sz="1600" b="1" dirty="0">
                <a:latin typeface="Corbel"/>
                <a:cs typeface="Corbel"/>
              </a:rPr>
              <a:t>with ETEC (5 mL, 1.13 x 108 CFU/mL, serotype O149:K91:K88) </a:t>
            </a:r>
            <a:r>
              <a:rPr lang="en-US" sz="1600" b="1" dirty="0" smtClean="0">
                <a:latin typeface="Corbel"/>
                <a:cs typeface="Corbel"/>
              </a:rPr>
              <a:t>on d 8, 9 and 10 after weaning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76464" y="4149080"/>
            <a:ext cx="4860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54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95" y="274638"/>
            <a:ext cx="8807938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Corbel"/>
                <a:cs typeface="Corbel"/>
              </a:rPr>
              <a:t>Faecal</a:t>
            </a:r>
            <a:r>
              <a:rPr lang="en-US" b="1" dirty="0" smtClean="0">
                <a:latin typeface="Corbel"/>
                <a:cs typeface="Corbel"/>
              </a:rPr>
              <a:t> consistency score (pre and post-ETEC infection)</a:t>
            </a:r>
            <a:endParaRPr lang="en-US" b="1" dirty="0">
              <a:latin typeface="Corbel"/>
              <a:cs typeface="Corbe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947227"/>
              </p:ext>
            </p:extLst>
          </p:nvPr>
        </p:nvGraphicFramePr>
        <p:xfrm>
          <a:off x="200595" y="2204864"/>
          <a:ext cx="9051925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Document" r:id="rId5" imgW="6108700" imgH="1181100" progId="Word.Document.12">
                  <p:embed/>
                </p:oleObj>
              </mc:Choice>
              <mc:Fallback>
                <p:oleObj name="Document" r:id="rId5" imgW="6108700" imgH="1181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595" y="2204864"/>
                        <a:ext cx="9051925" cy="202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4746186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latin typeface="Corbel"/>
                <a:cs typeface="Corbel"/>
              </a:rPr>
              <a:t>Faecal </a:t>
            </a:r>
            <a:r>
              <a:rPr lang="en-AU" b="1" dirty="0">
                <a:latin typeface="Corbel"/>
                <a:cs typeface="Corbel"/>
              </a:rPr>
              <a:t>consistency was assessed on a four-point scale with scores; </a:t>
            </a:r>
            <a:endParaRPr lang="en-AU" b="1" dirty="0" smtClean="0">
              <a:latin typeface="Corbel"/>
              <a:cs typeface="Corbel"/>
            </a:endParaRPr>
          </a:p>
          <a:p>
            <a:pPr algn="ctr"/>
            <a:r>
              <a:rPr lang="en-AU" b="1" dirty="0" smtClean="0">
                <a:latin typeface="Corbel"/>
                <a:cs typeface="Corbel"/>
              </a:rPr>
              <a:t>	0 </a:t>
            </a:r>
            <a:r>
              <a:rPr lang="en-AU" b="1" dirty="0">
                <a:latin typeface="Corbel"/>
                <a:cs typeface="Corbel"/>
              </a:rPr>
              <a:t>=</a:t>
            </a:r>
            <a:r>
              <a:rPr lang="en-AU" b="1" dirty="0" smtClean="0">
                <a:latin typeface="Corbel"/>
                <a:cs typeface="Corbel"/>
              </a:rPr>
              <a:t>solid, 1=soft, 2=sloppy, </a:t>
            </a:r>
            <a:r>
              <a:rPr lang="en-AU" b="1" dirty="0">
                <a:latin typeface="Corbel"/>
                <a:cs typeface="Corbel"/>
              </a:rPr>
              <a:t>and </a:t>
            </a:r>
            <a:r>
              <a:rPr lang="en-AU" b="1" dirty="0" smtClean="0">
                <a:latin typeface="Corbel"/>
                <a:cs typeface="Corbel"/>
              </a:rPr>
              <a:t>3=liquid,</a:t>
            </a:r>
          </a:p>
          <a:p>
            <a:endParaRPr lang="en-AU" b="1" dirty="0" smtClean="0">
              <a:latin typeface="Corbel"/>
              <a:cs typeface="Corbel"/>
            </a:endParaRPr>
          </a:p>
          <a:p>
            <a:pPr algn="ctr"/>
            <a:r>
              <a:rPr lang="en-AU" b="1" dirty="0" smtClean="0">
                <a:latin typeface="Corbel"/>
                <a:cs typeface="Corbel"/>
              </a:rPr>
              <a:t>and then converted </a:t>
            </a:r>
            <a:r>
              <a:rPr lang="en-AU" b="1" dirty="0">
                <a:latin typeface="Corbel"/>
                <a:cs typeface="Corbel"/>
              </a:rPr>
              <a:t>to percentage values </a:t>
            </a:r>
            <a:endParaRPr lang="en-AU" b="1" dirty="0" smtClean="0">
              <a:latin typeface="Corbel"/>
              <a:cs typeface="Corbel"/>
            </a:endParaRPr>
          </a:p>
          <a:p>
            <a:pPr algn="ctr"/>
            <a:r>
              <a:rPr lang="en-AU" b="1" dirty="0">
                <a:latin typeface="Corbel"/>
                <a:cs typeface="Corbel"/>
              </a:rPr>
              <a:t>	</a:t>
            </a:r>
            <a:r>
              <a:rPr lang="en-AU" b="1" dirty="0" smtClean="0">
                <a:latin typeface="Corbel"/>
                <a:cs typeface="Corbel"/>
              </a:rPr>
              <a:t>0</a:t>
            </a:r>
            <a:r>
              <a:rPr lang="en-AU" b="1" dirty="0">
                <a:latin typeface="Corbel"/>
                <a:cs typeface="Corbel"/>
              </a:rPr>
              <a:t>=0%, 1=33.33%, 2=66.67%, and 3=100</a:t>
            </a:r>
            <a:r>
              <a:rPr lang="en-AU" b="1" dirty="0" smtClean="0">
                <a:latin typeface="Corbel"/>
                <a:cs typeface="Corbel"/>
              </a:rPr>
              <a:t>%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997" y="6519331"/>
            <a:ext cx="3922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/>
                <a:cs typeface="Corbel"/>
              </a:rPr>
              <a:t>(</a:t>
            </a:r>
            <a:r>
              <a:rPr lang="en-US" sz="1200" dirty="0" err="1" smtClean="0">
                <a:latin typeface="Corbel"/>
                <a:cs typeface="Corbel"/>
              </a:rPr>
              <a:t>Capozzalo</a:t>
            </a:r>
            <a:r>
              <a:rPr lang="en-US" sz="1200" dirty="0" smtClean="0">
                <a:latin typeface="Corbel"/>
                <a:cs typeface="Corbel"/>
              </a:rPr>
              <a:t> </a:t>
            </a:r>
            <a:r>
              <a:rPr lang="en-US" sz="1200" i="1" dirty="0" smtClean="0">
                <a:latin typeface="Corbel"/>
                <a:cs typeface="Corbel"/>
              </a:rPr>
              <a:t>et al</a:t>
            </a:r>
            <a:r>
              <a:rPr lang="en-US" sz="1200" dirty="0" smtClean="0">
                <a:latin typeface="Corbel"/>
                <a:cs typeface="Corbel"/>
              </a:rPr>
              <a:t>., 2014; </a:t>
            </a:r>
            <a:r>
              <a:rPr lang="en-US" sz="1200" i="1" dirty="0" smtClean="0">
                <a:latin typeface="Corbel"/>
                <a:cs typeface="Corbel"/>
              </a:rPr>
              <a:t>J. Anim. Sci. </a:t>
            </a:r>
            <a:r>
              <a:rPr lang="en-US" sz="1200" dirty="0" smtClean="0">
                <a:latin typeface="Corbel"/>
                <a:cs typeface="Corbel"/>
              </a:rPr>
              <a:t>92 </a:t>
            </a:r>
            <a:r>
              <a:rPr lang="en-US" sz="1200" dirty="0">
                <a:latin typeface="Corbel"/>
                <a:cs typeface="Corbel"/>
              </a:rPr>
              <a:t>(Supplement 2):</a:t>
            </a:r>
            <a:r>
              <a:rPr lang="en-US" sz="1200" dirty="0" smtClean="0">
                <a:latin typeface="Corbel"/>
                <a:cs typeface="Corbel"/>
              </a:rPr>
              <a:t>091)</a:t>
            </a:r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8905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240772"/>
            <a:ext cx="872066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Estimation of optimum SID </a:t>
            </a:r>
            <a:r>
              <a:rPr lang="en-US" b="1" dirty="0" err="1" smtClean="0">
                <a:latin typeface="Corbel"/>
                <a:cs typeface="Corbel"/>
              </a:rPr>
              <a:t>SAA:Lys</a:t>
            </a:r>
            <a:r>
              <a:rPr lang="en-US" b="1" dirty="0" smtClean="0">
                <a:latin typeface="Corbel"/>
                <a:cs typeface="Corbel"/>
              </a:rPr>
              <a:t> level for </a:t>
            </a:r>
            <a:r>
              <a:rPr lang="en-US" b="1" i="1" dirty="0" smtClean="0">
                <a:latin typeface="Corbel"/>
                <a:cs typeface="Corbel"/>
              </a:rPr>
              <a:t>daily</a:t>
            </a:r>
            <a:r>
              <a:rPr lang="en-US" b="1" dirty="0" smtClean="0">
                <a:latin typeface="Corbel"/>
                <a:cs typeface="Corbel"/>
              </a:rPr>
              <a:t> </a:t>
            </a:r>
            <a:r>
              <a:rPr lang="en-US" b="1" i="1" dirty="0" smtClean="0">
                <a:latin typeface="Corbel"/>
                <a:cs typeface="Corbel"/>
              </a:rPr>
              <a:t>gain</a:t>
            </a:r>
            <a:r>
              <a:rPr lang="en-US" b="1" dirty="0" smtClean="0">
                <a:latin typeface="Corbel"/>
                <a:cs typeface="Corbel"/>
              </a:rPr>
              <a:t> in pigs 8-20 kg BW </a:t>
            </a:r>
            <a:r>
              <a:rPr lang="en-US" sz="3600" b="1" dirty="0" smtClean="0">
                <a:latin typeface="Corbel"/>
                <a:cs typeface="Corbel"/>
              </a:rPr>
              <a:t>(quadratic broken-line model; R</a:t>
            </a:r>
            <a:r>
              <a:rPr lang="en-US" sz="3600" b="1" baseline="30000" dirty="0" smtClean="0">
                <a:latin typeface="Corbel"/>
                <a:cs typeface="Corbel"/>
              </a:rPr>
              <a:t>2</a:t>
            </a:r>
            <a:r>
              <a:rPr lang="en-US" sz="3600" b="1" dirty="0" smtClean="0">
                <a:latin typeface="Corbel"/>
                <a:cs typeface="Corbel"/>
              </a:rPr>
              <a:t>=0.94)</a:t>
            </a:r>
            <a:endParaRPr lang="en-US" sz="3600" b="1" dirty="0">
              <a:latin typeface="Corbel"/>
              <a:cs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1" y="1934633"/>
            <a:ext cx="77089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3" y="6536266"/>
            <a:ext cx="3382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Corbel"/>
                <a:cs typeface="Corbel"/>
              </a:rPr>
              <a:t>(</a:t>
            </a:r>
            <a:r>
              <a:rPr lang="en-US" sz="1200" i="1" dirty="0" err="1" smtClean="0">
                <a:latin typeface="Corbel"/>
                <a:cs typeface="Corbel"/>
              </a:rPr>
              <a:t>Capozzalo</a:t>
            </a:r>
            <a:r>
              <a:rPr lang="en-US" sz="1200" i="1" dirty="0" smtClean="0">
                <a:latin typeface="Corbel"/>
                <a:cs typeface="Corbel"/>
              </a:rPr>
              <a:t>, 2015; PhD Thesis, Murdoch University)</a:t>
            </a:r>
            <a:endParaRPr lang="en-US" sz="1200" i="1" dirty="0">
              <a:latin typeface="Corbel"/>
              <a:cs typeface="Corbe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39998" y="3403599"/>
            <a:ext cx="1280106" cy="1744134"/>
            <a:chOff x="2539998" y="3403599"/>
            <a:chExt cx="1280106" cy="1744134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798897" y="3403599"/>
              <a:ext cx="0" cy="174413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39998" y="4216399"/>
              <a:ext cx="1280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orbel"/>
                  <a:cs typeface="Corbel"/>
                </a:rPr>
                <a:t>NRC (2012)</a:t>
              </a:r>
              <a:endParaRPr lang="en-US" b="1" dirty="0">
                <a:solidFill>
                  <a:srgbClr val="0000FF"/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47833" y="2896243"/>
            <a:ext cx="1720334" cy="2268423"/>
            <a:chOff x="5847833" y="2896243"/>
            <a:chExt cx="1720334" cy="2268423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5847833" y="2896243"/>
              <a:ext cx="0" cy="226842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1331" y="3860798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orbel"/>
                  <a:cs typeface="Corbel"/>
                </a:rPr>
                <a:t>Current study</a:t>
              </a:r>
              <a:endParaRPr lang="en-US" b="1" dirty="0">
                <a:solidFill>
                  <a:srgbClr val="0000FF"/>
                </a:solidFill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32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274638"/>
            <a:ext cx="8805334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rbel"/>
                <a:cs typeface="Corbel"/>
              </a:rPr>
              <a:t>Estimation of optimum SID </a:t>
            </a:r>
            <a:r>
              <a:rPr lang="en-US" b="1" dirty="0" err="1">
                <a:latin typeface="Corbel"/>
                <a:cs typeface="Corbel"/>
              </a:rPr>
              <a:t>SAA:Lys</a:t>
            </a:r>
            <a:r>
              <a:rPr lang="en-US" b="1" dirty="0">
                <a:latin typeface="Corbel"/>
                <a:cs typeface="Corbel"/>
              </a:rPr>
              <a:t> level for </a:t>
            </a:r>
            <a:r>
              <a:rPr lang="en-US" b="1" i="1" dirty="0" smtClean="0">
                <a:latin typeface="Corbel"/>
                <a:cs typeface="Corbel"/>
              </a:rPr>
              <a:t>feed intake </a:t>
            </a:r>
            <a:r>
              <a:rPr lang="en-US" b="1" dirty="0" smtClean="0">
                <a:latin typeface="Corbel"/>
                <a:cs typeface="Corbel"/>
              </a:rPr>
              <a:t>in pigs </a:t>
            </a:r>
            <a:r>
              <a:rPr lang="en-US" b="1" dirty="0">
                <a:latin typeface="Corbel"/>
                <a:cs typeface="Corbel"/>
              </a:rPr>
              <a:t>8-20 kg BW </a:t>
            </a:r>
            <a:r>
              <a:rPr lang="en-US" sz="3600" b="1" dirty="0">
                <a:latin typeface="Corbel"/>
                <a:cs typeface="Corbel"/>
              </a:rPr>
              <a:t>(quadratic broken-line model; R</a:t>
            </a:r>
            <a:r>
              <a:rPr lang="en-US" sz="3600" b="1" baseline="30000" dirty="0">
                <a:latin typeface="Corbel"/>
                <a:cs typeface="Corbel"/>
              </a:rPr>
              <a:t>2</a:t>
            </a:r>
            <a:r>
              <a:rPr lang="en-US" sz="3600" b="1" dirty="0">
                <a:latin typeface="Corbel"/>
                <a:cs typeface="Corbel"/>
              </a:rPr>
              <a:t>=</a:t>
            </a:r>
            <a:r>
              <a:rPr lang="en-US" sz="3600" b="1" dirty="0" smtClean="0">
                <a:latin typeface="Corbel"/>
                <a:cs typeface="Corbel"/>
              </a:rPr>
              <a:t>0.97)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048930"/>
            <a:ext cx="8191500" cy="4305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03" y="6536266"/>
            <a:ext cx="3382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Corbel"/>
                <a:cs typeface="Corbel"/>
              </a:rPr>
              <a:t>(</a:t>
            </a:r>
            <a:r>
              <a:rPr lang="en-US" sz="1200" i="1" dirty="0" err="1" smtClean="0">
                <a:latin typeface="Corbel"/>
                <a:cs typeface="Corbel"/>
              </a:rPr>
              <a:t>Capozzalo</a:t>
            </a:r>
            <a:r>
              <a:rPr lang="en-US" sz="1200" i="1" dirty="0" smtClean="0">
                <a:latin typeface="Corbel"/>
                <a:cs typeface="Corbel"/>
              </a:rPr>
              <a:t>, 2015; PhD Thesis, Murdoch University)</a:t>
            </a:r>
            <a:endParaRPr lang="en-US" sz="1200" i="1" dirty="0">
              <a:latin typeface="Corbel"/>
              <a:cs typeface="Corbe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72266" y="3725332"/>
            <a:ext cx="1280106" cy="1540931"/>
            <a:chOff x="2539998" y="3572935"/>
            <a:chExt cx="1280106" cy="1540931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798897" y="3572935"/>
              <a:ext cx="0" cy="15409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39998" y="4216399"/>
              <a:ext cx="1280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orbel"/>
                  <a:cs typeface="Corbel"/>
                </a:rPr>
                <a:t>NRC (2012)</a:t>
              </a:r>
              <a:endParaRPr lang="en-US" b="1" dirty="0">
                <a:solidFill>
                  <a:srgbClr val="0000FF"/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03426" y="3031707"/>
            <a:ext cx="1703401" cy="2268423"/>
            <a:chOff x="5864766" y="2845444"/>
            <a:chExt cx="1703401" cy="2268423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5864766" y="2845444"/>
              <a:ext cx="0" cy="226842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1331" y="3860798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orbel"/>
                  <a:cs typeface="Corbel"/>
                </a:rPr>
                <a:t>Current study</a:t>
              </a:r>
              <a:endParaRPr lang="en-US" b="1" dirty="0">
                <a:solidFill>
                  <a:srgbClr val="0000FF"/>
                </a:solidFill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9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K:\Groups\Marketing\APC Marketing\Marketing User Files\Images\Swine Pics\Piglet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1" y="2971800"/>
            <a:ext cx="1680415" cy="18863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54" y="229341"/>
            <a:ext cx="8669486" cy="925299"/>
          </a:xfrm>
        </p:spPr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Weaning is a stressful event</a:t>
            </a:r>
            <a:endParaRPr lang="en-US" b="1" dirty="0">
              <a:latin typeface="Corbel"/>
              <a:cs typeface="Corbel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659306" y="1371600"/>
            <a:ext cx="3992983" cy="1698625"/>
            <a:chOff x="2659307" y="1688068"/>
            <a:chExt cx="3992982" cy="1698625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659307" y="1688068"/>
              <a:ext cx="3992982" cy="400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orbel"/>
                  <a:cs typeface="Corbel"/>
                </a:rPr>
                <a:t>Removal from sow and littermates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343400" y="2450068"/>
              <a:ext cx="401638" cy="936625"/>
            </a:xfrm>
            <a:prstGeom prst="downArrow">
              <a:avLst>
                <a:gd name="adj1" fmla="val 50000"/>
                <a:gd name="adj2" fmla="val 58300"/>
              </a:avLst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229355" y="2614614"/>
            <a:ext cx="3286958" cy="1012825"/>
            <a:chOff x="229354" y="2614613"/>
            <a:chExt cx="3286959" cy="1012825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29354" y="2614613"/>
              <a:ext cx="3216038" cy="7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orbel"/>
                  <a:cs typeface="Corbel"/>
                </a:rPr>
                <a:t>Fighting and establishment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orbel"/>
                  <a:cs typeface="Corbel"/>
                </a:rPr>
                <a:t>of social hierarchy</a:t>
              </a: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18146115">
              <a:off x="2745582" y="2856706"/>
              <a:ext cx="401638" cy="1139825"/>
            </a:xfrm>
            <a:prstGeom prst="downArrow">
              <a:avLst>
                <a:gd name="adj1" fmla="val 50000"/>
                <a:gd name="adj2" fmla="val 70949"/>
              </a:avLst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660248" y="2574926"/>
            <a:ext cx="2982224" cy="1065165"/>
            <a:chOff x="5660248" y="2574925"/>
            <a:chExt cx="2982224" cy="1065165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031038" y="2574925"/>
              <a:ext cx="1611434" cy="7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orbel"/>
                  <a:cs typeface="Corbel"/>
                </a:rPr>
                <a:t>Change in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orbel"/>
                  <a:cs typeface="Corbel"/>
                </a:rPr>
                <a:t>environment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rot="3523802">
              <a:off x="6029342" y="2869359"/>
              <a:ext cx="401637" cy="1139825"/>
            </a:xfrm>
            <a:prstGeom prst="downArrow">
              <a:avLst>
                <a:gd name="adj1" fmla="val 50000"/>
                <a:gd name="adj2" fmla="val 70949"/>
              </a:avLst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19" name="Group 22"/>
          <p:cNvGrpSpPr/>
          <p:nvPr/>
        </p:nvGrpSpPr>
        <p:grpSpPr>
          <a:xfrm>
            <a:off x="620714" y="4814888"/>
            <a:ext cx="2778125" cy="1380822"/>
            <a:chOff x="620713" y="4814888"/>
            <a:chExt cx="2778125" cy="1380822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20713" y="5487988"/>
              <a:ext cx="2317510" cy="7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orbel"/>
                  <a:cs typeface="Corbel"/>
                </a:rPr>
                <a:t>Increased exposure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orbel"/>
                  <a:cs typeface="Corbel"/>
                </a:rPr>
                <a:t> to pathogens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rot="13994004">
              <a:off x="2628107" y="4445794"/>
              <a:ext cx="401637" cy="1139825"/>
            </a:xfrm>
            <a:prstGeom prst="downArrow">
              <a:avLst>
                <a:gd name="adj1" fmla="val 50000"/>
                <a:gd name="adj2" fmla="val 70949"/>
              </a:avLst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78500" y="4779960"/>
            <a:ext cx="3120340" cy="1108045"/>
            <a:chOff x="5778500" y="4779963"/>
            <a:chExt cx="3120340" cy="1108046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056313" y="5487991"/>
              <a:ext cx="2842527" cy="40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orbel"/>
                  <a:cs typeface="Corbel"/>
                </a:rPr>
                <a:t>Abrupt transition in diet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rot="7501965">
              <a:off x="6147594" y="4410869"/>
              <a:ext cx="401637" cy="1139825"/>
            </a:xfrm>
            <a:prstGeom prst="downArrow">
              <a:avLst>
                <a:gd name="adj1" fmla="val 50000"/>
                <a:gd name="adj2" fmla="val 70949"/>
              </a:avLst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21519" y="4859337"/>
            <a:ext cx="1834313" cy="1715785"/>
            <a:chOff x="3721517" y="4859338"/>
            <a:chExt cx="1834312" cy="1715785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721517" y="5867401"/>
              <a:ext cx="1834312" cy="7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orbel"/>
                  <a:cs typeface="Corbel"/>
                </a:rPr>
                <a:t>Transportation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orbel"/>
                  <a:cs typeface="Corbel"/>
                </a:rPr>
                <a:t>stress</a:t>
              </a: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 rot="10800000">
              <a:off x="4438650" y="4859338"/>
              <a:ext cx="401637" cy="995362"/>
            </a:xfrm>
            <a:prstGeom prst="downArrow">
              <a:avLst>
                <a:gd name="adj1" fmla="val 50000"/>
                <a:gd name="adj2" fmla="val 61957"/>
              </a:avLst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latin typeface="Corbel"/>
                <a:cs typeface="Corbel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981" y="6504079"/>
            <a:ext cx="3352218" cy="2769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AU" sz="1200" i="1" dirty="0">
                <a:latin typeface="Corbel"/>
                <a:cs typeface="Corbel"/>
              </a:rPr>
              <a:t>(Slide: Courtesy of Dr </a:t>
            </a:r>
            <a:r>
              <a:rPr lang="en-AU" sz="1200" i="1" dirty="0" err="1">
                <a:latin typeface="Corbel"/>
                <a:cs typeface="Corbel"/>
              </a:rPr>
              <a:t>J.Campbell</a:t>
            </a:r>
            <a:r>
              <a:rPr lang="en-AU" sz="1200" i="1" dirty="0">
                <a:latin typeface="Corbel"/>
                <a:cs typeface="Corbel"/>
              </a:rPr>
              <a:t>, APC)</a:t>
            </a:r>
          </a:p>
        </p:txBody>
      </p:sp>
    </p:spTree>
    <p:extLst>
      <p:ext uri="{BB962C8B-B14F-4D97-AF65-F5344CB8AC3E}">
        <p14:creationId xmlns:p14="http://schemas.microsoft.com/office/powerpoint/2010/main" val="245259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274638"/>
            <a:ext cx="8771466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rbel"/>
                <a:cs typeface="Corbel"/>
              </a:rPr>
              <a:t>Estimation of optimum SID </a:t>
            </a:r>
            <a:r>
              <a:rPr lang="en-US" b="1" dirty="0" err="1">
                <a:latin typeface="Corbel"/>
                <a:cs typeface="Corbel"/>
              </a:rPr>
              <a:t>SAA:Lys</a:t>
            </a:r>
            <a:r>
              <a:rPr lang="en-US" b="1" dirty="0">
                <a:latin typeface="Corbel"/>
                <a:cs typeface="Corbel"/>
              </a:rPr>
              <a:t> level for </a:t>
            </a:r>
            <a:r>
              <a:rPr lang="en-US" b="1" i="1" dirty="0" err="1" smtClean="0">
                <a:latin typeface="Corbel"/>
                <a:cs typeface="Corbel"/>
              </a:rPr>
              <a:t>gain:feed</a:t>
            </a:r>
            <a:r>
              <a:rPr lang="en-US" b="1" dirty="0" smtClean="0">
                <a:latin typeface="Corbel"/>
                <a:cs typeface="Corbel"/>
              </a:rPr>
              <a:t> in </a:t>
            </a:r>
            <a:r>
              <a:rPr lang="en-US" b="1" dirty="0">
                <a:latin typeface="Corbel"/>
                <a:cs typeface="Corbel"/>
              </a:rPr>
              <a:t>pigs 8-20 kg BW </a:t>
            </a:r>
            <a:r>
              <a:rPr lang="en-US" sz="3600" b="1" dirty="0">
                <a:latin typeface="Corbel"/>
                <a:cs typeface="Corbel"/>
              </a:rPr>
              <a:t>(quadratic broken-line model; R</a:t>
            </a:r>
            <a:r>
              <a:rPr lang="en-US" sz="3600" b="1" baseline="30000" dirty="0">
                <a:latin typeface="Corbel"/>
                <a:cs typeface="Corbel"/>
              </a:rPr>
              <a:t>2</a:t>
            </a:r>
            <a:r>
              <a:rPr lang="en-US" sz="3600" b="1" dirty="0">
                <a:latin typeface="Corbel"/>
                <a:cs typeface="Corbel"/>
              </a:rPr>
              <a:t>=</a:t>
            </a:r>
            <a:r>
              <a:rPr lang="en-US" sz="3600" b="1" dirty="0" smtClean="0">
                <a:latin typeface="Corbel"/>
                <a:cs typeface="Corbel"/>
              </a:rPr>
              <a:t>0.90)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803" y="6536266"/>
            <a:ext cx="3382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Corbel"/>
                <a:cs typeface="Corbel"/>
              </a:rPr>
              <a:t>(</a:t>
            </a:r>
            <a:r>
              <a:rPr lang="en-US" sz="1200" i="1" dirty="0" err="1" smtClean="0">
                <a:latin typeface="Corbel"/>
                <a:cs typeface="Corbel"/>
              </a:rPr>
              <a:t>Capozzalo</a:t>
            </a:r>
            <a:r>
              <a:rPr lang="en-US" sz="1200" i="1" dirty="0" smtClean="0">
                <a:latin typeface="Corbel"/>
                <a:cs typeface="Corbel"/>
              </a:rPr>
              <a:t>, 2015; PhD Thesis, Murdoch University)</a:t>
            </a:r>
            <a:endParaRPr lang="en-US" sz="1200" i="1" dirty="0">
              <a:latin typeface="Corbel"/>
              <a:cs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44130"/>
            <a:ext cx="8128000" cy="4622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11888" y="2912533"/>
            <a:ext cx="1280106" cy="2506133"/>
            <a:chOff x="2539998" y="2839541"/>
            <a:chExt cx="1280106" cy="2506133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798896" y="2839541"/>
              <a:ext cx="21207" cy="250613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39998" y="3979337"/>
              <a:ext cx="1280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orbel"/>
                  <a:cs typeface="Corbel"/>
                </a:rPr>
                <a:t>NRC (2012)</a:t>
              </a:r>
              <a:endParaRPr lang="en-US" b="1" dirty="0">
                <a:solidFill>
                  <a:srgbClr val="0000FF"/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93838" y="2438401"/>
            <a:ext cx="1678001" cy="2980266"/>
            <a:chOff x="5864766" y="2252138"/>
            <a:chExt cx="1678001" cy="2980266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5864766" y="2252138"/>
              <a:ext cx="0" cy="298026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rbel"/>
                <a:cs typeface="Corbe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85931" y="3581398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orbel"/>
                  <a:cs typeface="Corbel"/>
                </a:rPr>
                <a:t>Current study</a:t>
              </a:r>
              <a:endParaRPr lang="en-US" b="1" dirty="0">
                <a:solidFill>
                  <a:srgbClr val="0000FF"/>
                </a:solidFill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2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" y="274638"/>
            <a:ext cx="887306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Main conclusions from this study(pigs 8-20 kg BW) 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600200"/>
            <a:ext cx="8873066" cy="5088467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latin typeface="Corbel"/>
                <a:cs typeface="Corbel"/>
              </a:rPr>
              <a:t>No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smtClean="0">
                <a:latin typeface="Corbel"/>
                <a:cs typeface="Corbel"/>
              </a:rPr>
              <a:t>significant dietary effects </a:t>
            </a:r>
            <a:r>
              <a:rPr lang="en-US" dirty="0">
                <a:latin typeface="Corbel"/>
                <a:cs typeface="Corbel"/>
              </a:rPr>
              <a:t>of SID </a:t>
            </a:r>
            <a:r>
              <a:rPr lang="en-US" dirty="0" err="1">
                <a:latin typeface="Corbel"/>
                <a:cs typeface="Corbel"/>
              </a:rPr>
              <a:t>SAA:Lys</a:t>
            </a:r>
            <a:r>
              <a:rPr lang="en-US" dirty="0">
                <a:latin typeface="Corbel"/>
                <a:cs typeface="Corbel"/>
              </a:rPr>
              <a:t> on days with diarrhea </a:t>
            </a:r>
            <a:r>
              <a:rPr lang="en-US" dirty="0" smtClean="0">
                <a:latin typeface="Corbel"/>
                <a:cs typeface="Corbel"/>
              </a:rPr>
              <a:t>(</a:t>
            </a:r>
            <a:r>
              <a:rPr lang="en-US" dirty="0" err="1" smtClean="0">
                <a:latin typeface="Corbel"/>
                <a:cs typeface="Corbel"/>
              </a:rPr>
              <a:t>faecal</a:t>
            </a:r>
            <a:r>
              <a:rPr lang="en-US" dirty="0" smtClean="0">
                <a:latin typeface="Corbel"/>
                <a:cs typeface="Corbel"/>
              </a:rPr>
              <a:t> consistency) or </a:t>
            </a:r>
            <a:r>
              <a:rPr lang="en-US" dirty="0">
                <a:latin typeface="Corbel"/>
                <a:cs typeface="Corbel"/>
              </a:rPr>
              <a:t>shedding of F4 </a:t>
            </a:r>
            <a:r>
              <a:rPr lang="en-US" dirty="0" smtClean="0">
                <a:latin typeface="Corbel"/>
                <a:cs typeface="Corbel"/>
              </a:rPr>
              <a:t>ETEC</a:t>
            </a:r>
            <a:endParaRPr lang="en-US" dirty="0">
              <a:latin typeface="Corbel"/>
              <a:cs typeface="Corbel"/>
            </a:endParaRPr>
          </a:p>
          <a:p>
            <a:endParaRPr lang="en-US" dirty="0" smtClean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Overall daily </a:t>
            </a:r>
            <a:r>
              <a:rPr lang="en-US" dirty="0">
                <a:latin typeface="Corbel"/>
                <a:cs typeface="Corbel"/>
              </a:rPr>
              <a:t>gain </a:t>
            </a:r>
            <a:r>
              <a:rPr lang="en-US" dirty="0" err="1" smtClean="0">
                <a:latin typeface="Corbel"/>
                <a:cs typeface="Corbel"/>
              </a:rPr>
              <a:t>optimised</a:t>
            </a:r>
            <a:r>
              <a:rPr lang="en-US" dirty="0" smtClean="0">
                <a:latin typeface="Corbel"/>
                <a:cs typeface="Corbel"/>
              </a:rPr>
              <a:t> at ≈ </a:t>
            </a:r>
            <a:r>
              <a:rPr lang="en-US" b="1" dirty="0">
                <a:latin typeface="Corbel"/>
                <a:cs typeface="Corbel"/>
              </a:rPr>
              <a:t>0.71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smtClean="0">
                <a:latin typeface="Corbel"/>
                <a:cs typeface="Corbel"/>
              </a:rPr>
              <a:t>SID </a:t>
            </a:r>
            <a:r>
              <a:rPr lang="en-US" dirty="0" err="1">
                <a:latin typeface="Corbel"/>
                <a:cs typeface="Corbel"/>
              </a:rPr>
              <a:t>SAA:Lys</a:t>
            </a:r>
            <a:r>
              <a:rPr lang="en-US" dirty="0">
                <a:latin typeface="Corbel"/>
                <a:cs typeface="Corbel"/>
              </a:rPr>
              <a:t>, while SID </a:t>
            </a:r>
            <a:r>
              <a:rPr lang="en-US" dirty="0" err="1">
                <a:latin typeface="Corbel"/>
                <a:cs typeface="Corbel"/>
              </a:rPr>
              <a:t>SAA:Lys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smtClean="0">
                <a:latin typeface="Corbel"/>
                <a:cs typeface="Corbel"/>
              </a:rPr>
              <a:t>of ≈ </a:t>
            </a:r>
            <a:r>
              <a:rPr lang="en-US" b="1" dirty="0" smtClean="0">
                <a:latin typeface="Corbel"/>
                <a:cs typeface="Corbel"/>
              </a:rPr>
              <a:t>0.73</a:t>
            </a:r>
            <a:r>
              <a:rPr lang="en-US" dirty="0" smtClean="0">
                <a:latin typeface="Corbel"/>
                <a:cs typeface="Corbel"/>
              </a:rPr>
              <a:t> </a:t>
            </a:r>
            <a:r>
              <a:rPr lang="en-US" dirty="0" err="1" smtClean="0">
                <a:latin typeface="Corbel"/>
                <a:cs typeface="Corbel"/>
              </a:rPr>
              <a:t>optimised</a:t>
            </a:r>
            <a:r>
              <a:rPr lang="en-US" dirty="0" smtClean="0">
                <a:latin typeface="Corbel"/>
                <a:cs typeface="Corbel"/>
              </a:rPr>
              <a:t> </a:t>
            </a:r>
            <a:r>
              <a:rPr lang="en-US" dirty="0">
                <a:latin typeface="Corbel"/>
                <a:cs typeface="Corbel"/>
              </a:rPr>
              <a:t>feed </a:t>
            </a:r>
            <a:r>
              <a:rPr lang="en-US" dirty="0" smtClean="0">
                <a:latin typeface="Corbel"/>
                <a:cs typeface="Corbel"/>
              </a:rPr>
              <a:t>intake</a:t>
            </a:r>
            <a:endParaRPr lang="en-US" dirty="0">
              <a:latin typeface="Corbel"/>
              <a:cs typeface="Corbel"/>
            </a:endParaRPr>
          </a:p>
          <a:p>
            <a:endParaRPr lang="en-US" dirty="0" smtClean="0">
              <a:latin typeface="Corbel"/>
              <a:cs typeface="Corbel"/>
            </a:endParaRPr>
          </a:p>
          <a:p>
            <a:r>
              <a:rPr lang="en-US" dirty="0">
                <a:latin typeface="Corbel"/>
                <a:cs typeface="Corbel"/>
              </a:rPr>
              <a:t>O</a:t>
            </a:r>
            <a:r>
              <a:rPr lang="en-US" dirty="0" smtClean="0">
                <a:latin typeface="Corbel"/>
                <a:cs typeface="Corbel"/>
              </a:rPr>
              <a:t>verall </a:t>
            </a:r>
            <a:r>
              <a:rPr lang="en-US" dirty="0">
                <a:latin typeface="Corbel"/>
                <a:cs typeface="Corbel"/>
              </a:rPr>
              <a:t>G:F </a:t>
            </a:r>
            <a:r>
              <a:rPr lang="en-US" dirty="0" err="1" smtClean="0">
                <a:latin typeface="Corbel"/>
                <a:cs typeface="Corbel"/>
              </a:rPr>
              <a:t>optimised</a:t>
            </a:r>
            <a:r>
              <a:rPr lang="en-US" dirty="0" smtClean="0">
                <a:latin typeface="Corbel"/>
                <a:cs typeface="Corbel"/>
              </a:rPr>
              <a:t> </a:t>
            </a:r>
            <a:r>
              <a:rPr lang="en-US" dirty="0">
                <a:latin typeface="Corbel"/>
                <a:cs typeface="Corbel"/>
              </a:rPr>
              <a:t>at </a:t>
            </a:r>
            <a:r>
              <a:rPr lang="en-US" dirty="0" smtClean="0">
                <a:latin typeface="Corbel"/>
                <a:cs typeface="Corbel"/>
              </a:rPr>
              <a:t>≈ </a:t>
            </a:r>
            <a:r>
              <a:rPr lang="en-US" b="1" dirty="0" smtClean="0">
                <a:latin typeface="Corbel"/>
                <a:cs typeface="Corbel"/>
              </a:rPr>
              <a:t>0.68</a:t>
            </a:r>
            <a:r>
              <a:rPr lang="en-US" dirty="0" smtClean="0">
                <a:latin typeface="Corbel"/>
                <a:cs typeface="Corbel"/>
              </a:rPr>
              <a:t> SID </a:t>
            </a:r>
            <a:r>
              <a:rPr lang="en-US" dirty="0" err="1">
                <a:latin typeface="Corbel"/>
                <a:cs typeface="Corbel"/>
              </a:rPr>
              <a:t>SAA:Lys</a:t>
            </a:r>
            <a:r>
              <a:rPr lang="en-US" dirty="0">
                <a:latin typeface="Corbel"/>
                <a:cs typeface="Corbel"/>
              </a:rPr>
              <a:t> </a:t>
            </a:r>
            <a:endParaRPr lang="en-US" dirty="0" smtClean="0">
              <a:latin typeface="Corbel"/>
              <a:cs typeface="Corbel"/>
            </a:endParaRPr>
          </a:p>
          <a:p>
            <a:endParaRPr lang="en-US" dirty="0">
              <a:latin typeface="Corbel"/>
              <a:cs typeface="Corbel"/>
            </a:endParaRPr>
          </a:p>
          <a:p>
            <a:r>
              <a:rPr lang="en-US" dirty="0" err="1" smtClean="0">
                <a:latin typeface="Corbel"/>
                <a:cs typeface="Corbel"/>
              </a:rPr>
              <a:t>Oedema</a:t>
            </a:r>
            <a:r>
              <a:rPr lang="en-US" dirty="0" smtClean="0">
                <a:latin typeface="Corbel"/>
                <a:cs typeface="Corbel"/>
              </a:rPr>
              <a:t> disease kills pigs</a:t>
            </a:r>
          </a:p>
        </p:txBody>
      </p:sp>
    </p:spTree>
    <p:extLst>
      <p:ext uri="{BB962C8B-B14F-4D97-AF65-F5344CB8AC3E}">
        <p14:creationId xmlns:p14="http://schemas.microsoft.com/office/powerpoint/2010/main" val="39111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830" y="1845964"/>
            <a:ext cx="6210994" cy="446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231466" y="2556933"/>
            <a:ext cx="33867" cy="11176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18668" y="2153735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Commercial study</a:t>
            </a:r>
            <a:endParaRPr lang="en-US" b="1" dirty="0">
              <a:latin typeface="Corbel"/>
              <a:cs typeface="Corbe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23733" y="1591733"/>
            <a:ext cx="169333" cy="1134533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93066" y="1591733"/>
            <a:ext cx="33867" cy="184573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 txBox="1">
            <a:spLocks noGrp="1"/>
          </p:cNvSpPr>
          <p:nvPr>
            <p:ph type="title"/>
          </p:nvPr>
        </p:nvSpPr>
        <p:spPr>
          <a:xfrm>
            <a:off x="220134" y="93128"/>
            <a:ext cx="86190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b="1" dirty="0" smtClean="0">
                <a:latin typeface="Corbel"/>
                <a:ea typeface="ＭＳ Ｐゴシック" pitchFamily="-111" charset="-128"/>
                <a:cs typeface="Corbel"/>
              </a:rPr>
              <a:t>Performance of commercial grow-finish pigs (48-100 kg): daily gain </a:t>
            </a:r>
            <a:r>
              <a:rPr lang="en-US" altLang="ko-KR" sz="2400" b="1" kern="0" dirty="0" smtClean="0">
                <a:latin typeface="Corbel"/>
                <a:ea typeface="Gulim" pitchFamily="34" charset="-127"/>
                <a:cs typeface="Corbel"/>
              </a:rPr>
              <a:t/>
            </a:r>
            <a:br>
              <a:rPr lang="en-US" altLang="ko-KR" sz="2400" b="1" kern="0" dirty="0" smtClean="0">
                <a:latin typeface="Corbel"/>
                <a:ea typeface="Gulim" pitchFamily="34" charset="-127"/>
                <a:cs typeface="Corbel"/>
              </a:rPr>
            </a:br>
            <a:endParaRPr lang="en-US" b="1" dirty="0">
              <a:latin typeface="Corbel"/>
              <a:cs typeface="Corbe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9205" y="1459699"/>
            <a:ext cx="228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Experimental studies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8182" y="6468590"/>
            <a:ext cx="5882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Corbel"/>
                <a:cs typeface="Corbel"/>
              </a:rPr>
              <a:t>(</a:t>
            </a:r>
            <a:r>
              <a:rPr lang="en-US" sz="1600" b="1" i="1" dirty="0" err="1">
                <a:solidFill>
                  <a:srgbClr val="0000FF"/>
                </a:solidFill>
                <a:latin typeface="Corbel"/>
                <a:ea typeface="ＭＳ Ｐゴシック" pitchFamily="-111" charset="-128"/>
                <a:cs typeface="Corbel"/>
              </a:rPr>
              <a:t>SAA:Lys</a:t>
            </a:r>
            <a:r>
              <a:rPr lang="en-US" sz="1600" b="1" i="1" dirty="0">
                <a:solidFill>
                  <a:srgbClr val="0000FF"/>
                </a:solidFill>
                <a:latin typeface="Corbel"/>
                <a:ea typeface="ＭＳ Ｐゴシック" pitchFamily="-111" charset="-128"/>
                <a:cs typeface="Corbel"/>
              </a:rPr>
              <a:t> ratios </a:t>
            </a:r>
            <a:r>
              <a:rPr lang="en-US" sz="1600" b="1" i="1" dirty="0" smtClean="0">
                <a:solidFill>
                  <a:srgbClr val="0000FF"/>
                </a:solidFill>
                <a:latin typeface="Corbel"/>
                <a:ea typeface="ＭＳ Ｐゴシック" pitchFamily="-111" charset="-128"/>
                <a:cs typeface="Corbel"/>
              </a:rPr>
              <a:t>of </a:t>
            </a:r>
            <a:r>
              <a:rPr lang="en-US" altLang="ko-KR" sz="1600" b="1" i="1" kern="0" dirty="0" smtClean="0">
                <a:solidFill>
                  <a:srgbClr val="0000FF"/>
                </a:solidFill>
                <a:latin typeface="Corbel"/>
                <a:ea typeface="Gulim" pitchFamily="34" charset="-127"/>
                <a:cs typeface="Corbel"/>
              </a:rPr>
              <a:t>0.45</a:t>
            </a:r>
            <a:r>
              <a:rPr lang="en-US" altLang="ko-KR" sz="1600" b="1" i="1" kern="0" dirty="0">
                <a:solidFill>
                  <a:srgbClr val="0000FF"/>
                </a:solidFill>
                <a:latin typeface="Corbel"/>
                <a:ea typeface="Gulim" pitchFamily="34" charset="-127"/>
                <a:cs typeface="Corbel"/>
              </a:rPr>
              <a:t>, 0.50, </a:t>
            </a:r>
            <a:r>
              <a:rPr lang="en-US" altLang="ko-KR" sz="1600" b="1" i="1" u="sng" kern="0" dirty="0">
                <a:solidFill>
                  <a:srgbClr val="0000FF"/>
                </a:solidFill>
                <a:latin typeface="Corbel"/>
                <a:ea typeface="Gulim" pitchFamily="34" charset="-127"/>
                <a:cs typeface="Corbel"/>
              </a:rPr>
              <a:t>0.55</a:t>
            </a:r>
            <a:r>
              <a:rPr lang="en-US" altLang="ko-KR" sz="1600" b="1" i="1" kern="0" dirty="0">
                <a:solidFill>
                  <a:srgbClr val="0000FF"/>
                </a:solidFill>
                <a:latin typeface="Corbel"/>
                <a:ea typeface="Gulim" pitchFamily="34" charset="-127"/>
                <a:cs typeface="Corbel"/>
              </a:rPr>
              <a:t>, 0.60, 0.65, 0.70, 0.75 and 0.80)</a:t>
            </a:r>
            <a:endParaRPr lang="en-US" sz="1600" i="1" dirty="0">
              <a:solidFill>
                <a:srgbClr val="0000FF"/>
              </a:solidFill>
              <a:latin typeface="Corbel"/>
              <a:cs typeface="Corbe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04" y="6499368"/>
            <a:ext cx="2856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/>
                <a:cs typeface="Corbel"/>
              </a:rPr>
              <a:t>(Kim et al., 2015; </a:t>
            </a:r>
            <a:r>
              <a:rPr lang="en-US" sz="1200" i="1" dirty="0" smtClean="0">
                <a:latin typeface="Corbel"/>
                <a:cs typeface="Corbel"/>
              </a:rPr>
              <a:t>Anim. Prod. Sci. </a:t>
            </a:r>
            <a:r>
              <a:rPr lang="en-US" sz="1200" b="1" dirty="0" smtClean="0">
                <a:latin typeface="Corbel"/>
                <a:cs typeface="Corbel"/>
              </a:rPr>
              <a:t>55</a:t>
            </a:r>
            <a:r>
              <a:rPr lang="en-US" sz="1200" b="1" dirty="0">
                <a:latin typeface="Corbel"/>
                <a:cs typeface="Corbel"/>
              </a:rPr>
              <a:t>:</a:t>
            </a:r>
            <a:r>
              <a:rPr lang="en-US" sz="1200" dirty="0">
                <a:latin typeface="Corbel"/>
                <a:cs typeface="Corbel"/>
              </a:rPr>
              <a:t> </a:t>
            </a:r>
            <a:r>
              <a:rPr lang="en-US" sz="1200" dirty="0" smtClean="0">
                <a:latin typeface="Corbel"/>
                <a:cs typeface="Corbel"/>
              </a:rPr>
              <a:t>1564)</a:t>
            </a:r>
            <a:r>
              <a:rPr lang="en-AU" sz="1200" dirty="0" smtClean="0">
                <a:latin typeface="Corbel"/>
                <a:cs typeface="Corbel"/>
              </a:rPr>
              <a:t> </a:t>
            </a:r>
            <a:endParaRPr lang="en-US" sz="1200" dirty="0">
              <a:latin typeface="Corbel"/>
              <a:cs typeface="Corbe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97866" y="3606799"/>
            <a:ext cx="1049867" cy="2082800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60711" y="2506134"/>
            <a:ext cx="1049867" cy="3200400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274638"/>
            <a:ext cx="8839199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rbel"/>
                <a:ea typeface="ＭＳ Ｐゴシック" pitchFamily="-111" charset="-128"/>
                <a:cs typeface="Corbel"/>
              </a:rPr>
              <a:t>Performance of commercial grow-finish pigs (48-100 kg): </a:t>
            </a:r>
            <a:r>
              <a:rPr lang="en-US" b="1" dirty="0" smtClean="0">
                <a:latin typeface="Corbel"/>
                <a:ea typeface="ＭＳ Ｐゴシック" pitchFamily="-111" charset="-128"/>
                <a:cs typeface="Corbel"/>
              </a:rPr>
              <a:t>carcass weight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078" y="2136961"/>
            <a:ext cx="59766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6231466" y="2556933"/>
            <a:ext cx="33867" cy="1117600"/>
          </a:xfrm>
          <a:prstGeom prst="straightConnector1">
            <a:avLst/>
          </a:prstGeom>
          <a:ln>
            <a:solidFill>
              <a:srgbClr val="00009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68906" y="3576297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Commercial study</a:t>
            </a:r>
            <a:endParaRPr lang="en-US" b="1" dirty="0">
              <a:latin typeface="Corbel"/>
              <a:cs typeface="Corbe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20533" y="1591733"/>
            <a:ext cx="372534" cy="184573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93066" y="1591733"/>
            <a:ext cx="66713" cy="221826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59205" y="1459699"/>
            <a:ext cx="228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Experimental studies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28536" y="2556933"/>
            <a:ext cx="1049867" cy="3183465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09912" y="3471332"/>
            <a:ext cx="1049867" cy="2269067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78182" y="6468590"/>
            <a:ext cx="5882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Corbel"/>
                <a:cs typeface="Corbel"/>
              </a:rPr>
              <a:t>(</a:t>
            </a:r>
            <a:r>
              <a:rPr lang="en-US" sz="1600" b="1" i="1" dirty="0" err="1">
                <a:solidFill>
                  <a:srgbClr val="0000FF"/>
                </a:solidFill>
                <a:latin typeface="Corbel"/>
                <a:ea typeface="ＭＳ Ｐゴシック" pitchFamily="-111" charset="-128"/>
                <a:cs typeface="Corbel"/>
              </a:rPr>
              <a:t>SAA:Lys</a:t>
            </a:r>
            <a:r>
              <a:rPr lang="en-US" sz="1600" b="1" i="1" dirty="0">
                <a:solidFill>
                  <a:srgbClr val="0000FF"/>
                </a:solidFill>
                <a:latin typeface="Corbel"/>
                <a:ea typeface="ＭＳ Ｐゴシック" pitchFamily="-111" charset="-128"/>
                <a:cs typeface="Corbel"/>
              </a:rPr>
              <a:t> ratios </a:t>
            </a:r>
            <a:r>
              <a:rPr lang="en-US" sz="1600" b="1" i="1" dirty="0" smtClean="0">
                <a:solidFill>
                  <a:srgbClr val="0000FF"/>
                </a:solidFill>
                <a:latin typeface="Corbel"/>
                <a:ea typeface="ＭＳ Ｐゴシック" pitchFamily="-111" charset="-128"/>
                <a:cs typeface="Corbel"/>
              </a:rPr>
              <a:t>of </a:t>
            </a:r>
            <a:r>
              <a:rPr lang="en-US" altLang="ko-KR" sz="1600" b="1" i="1" kern="0" dirty="0" smtClean="0">
                <a:solidFill>
                  <a:srgbClr val="0000FF"/>
                </a:solidFill>
                <a:latin typeface="Corbel"/>
                <a:ea typeface="Gulim" pitchFamily="34" charset="-127"/>
                <a:cs typeface="Corbel"/>
              </a:rPr>
              <a:t>0.45</a:t>
            </a:r>
            <a:r>
              <a:rPr lang="en-US" altLang="ko-KR" sz="1600" b="1" i="1" kern="0" dirty="0">
                <a:solidFill>
                  <a:srgbClr val="0000FF"/>
                </a:solidFill>
                <a:latin typeface="Corbel"/>
                <a:ea typeface="Gulim" pitchFamily="34" charset="-127"/>
                <a:cs typeface="Corbel"/>
              </a:rPr>
              <a:t>, 0.50, </a:t>
            </a:r>
            <a:r>
              <a:rPr lang="en-US" altLang="ko-KR" sz="1600" b="1" i="1" u="sng" kern="0" dirty="0">
                <a:solidFill>
                  <a:srgbClr val="0000FF"/>
                </a:solidFill>
                <a:latin typeface="Corbel"/>
                <a:ea typeface="Gulim" pitchFamily="34" charset="-127"/>
                <a:cs typeface="Corbel"/>
              </a:rPr>
              <a:t>0.55</a:t>
            </a:r>
            <a:r>
              <a:rPr lang="en-US" altLang="ko-KR" sz="1600" b="1" i="1" kern="0" dirty="0">
                <a:solidFill>
                  <a:srgbClr val="0000FF"/>
                </a:solidFill>
                <a:latin typeface="Corbel"/>
                <a:ea typeface="Gulim" pitchFamily="34" charset="-127"/>
                <a:cs typeface="Corbel"/>
              </a:rPr>
              <a:t>, 0.60, 0.65, 0.70, 0.75 and 0.80)</a:t>
            </a:r>
            <a:endParaRPr lang="en-US" sz="1600" i="1" dirty="0">
              <a:solidFill>
                <a:srgbClr val="0000FF"/>
              </a:solidFill>
              <a:latin typeface="Corbel"/>
              <a:cs typeface="Corbe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04" y="6499368"/>
            <a:ext cx="2856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/>
                <a:cs typeface="Corbel"/>
              </a:rPr>
              <a:t>(Kim et al., 2015; </a:t>
            </a:r>
            <a:r>
              <a:rPr lang="en-US" sz="1200" i="1" dirty="0" smtClean="0">
                <a:latin typeface="Corbel"/>
                <a:cs typeface="Corbel"/>
              </a:rPr>
              <a:t>Anim. Prod. Sci. </a:t>
            </a:r>
            <a:r>
              <a:rPr lang="en-US" sz="1200" b="1" dirty="0" smtClean="0">
                <a:latin typeface="Corbel"/>
                <a:cs typeface="Corbel"/>
              </a:rPr>
              <a:t>55</a:t>
            </a:r>
            <a:r>
              <a:rPr lang="en-US" sz="1200" b="1" dirty="0">
                <a:latin typeface="Corbel"/>
                <a:cs typeface="Corbel"/>
              </a:rPr>
              <a:t>:</a:t>
            </a:r>
            <a:r>
              <a:rPr lang="en-US" sz="1200" dirty="0">
                <a:latin typeface="Corbel"/>
                <a:cs typeface="Corbel"/>
              </a:rPr>
              <a:t> </a:t>
            </a:r>
            <a:r>
              <a:rPr lang="en-US" sz="1200" dirty="0" smtClean="0">
                <a:latin typeface="Corbel"/>
                <a:cs typeface="Corbel"/>
              </a:rPr>
              <a:t>1564)</a:t>
            </a:r>
            <a:r>
              <a:rPr lang="en-AU" sz="1200" dirty="0" smtClean="0">
                <a:latin typeface="Corbel"/>
                <a:cs typeface="Corbel"/>
              </a:rPr>
              <a:t> </a:t>
            </a:r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454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Overall conclusions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600200"/>
            <a:ext cx="8754534" cy="5088467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err="1" smtClean="0">
                <a:latin typeface="Corbel"/>
                <a:cs typeface="Corbel"/>
              </a:rPr>
              <a:t>Immunonutrition</a:t>
            </a:r>
            <a:r>
              <a:rPr lang="en-US" dirty="0" smtClean="0">
                <a:latin typeface="Corbel"/>
                <a:cs typeface="Corbel"/>
              </a:rPr>
              <a:t> – feeding (selected) essential/conditionally essential amino acids at targeted times of the production cycle</a:t>
            </a:r>
          </a:p>
          <a:p>
            <a:endParaRPr lang="en-US" dirty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We, and others, shown that the </a:t>
            </a:r>
            <a:r>
              <a:rPr lang="en-US" i="1" dirty="0" smtClean="0">
                <a:latin typeface="Corbel"/>
                <a:cs typeface="Corbel"/>
              </a:rPr>
              <a:t>production optimum </a:t>
            </a:r>
            <a:r>
              <a:rPr lang="en-US" dirty="0" smtClean="0">
                <a:latin typeface="Corbel"/>
                <a:cs typeface="Corbel"/>
              </a:rPr>
              <a:t>for SID </a:t>
            </a:r>
            <a:r>
              <a:rPr lang="en-US" dirty="0" err="1" smtClean="0">
                <a:latin typeface="Corbel"/>
                <a:cs typeface="Corbel"/>
              </a:rPr>
              <a:t>Trp</a:t>
            </a:r>
            <a:r>
              <a:rPr lang="en-US" dirty="0" smtClean="0">
                <a:latin typeface="Corbel"/>
                <a:cs typeface="Corbel"/>
              </a:rPr>
              <a:t> and SAA (to Lys) levels in </a:t>
            </a:r>
            <a:r>
              <a:rPr lang="en-US" dirty="0" err="1" smtClean="0">
                <a:latin typeface="Corbel"/>
                <a:cs typeface="Corbel"/>
              </a:rPr>
              <a:t>weaner</a:t>
            </a:r>
            <a:r>
              <a:rPr lang="en-US" dirty="0" smtClean="0">
                <a:latin typeface="Corbel"/>
                <a:cs typeface="Corbel"/>
              </a:rPr>
              <a:t> pigs lies above currently recommended levels (e.g., NRC, 2012), even in the absence of disease </a:t>
            </a:r>
            <a:r>
              <a:rPr lang="en-US" i="1" dirty="0" smtClean="0">
                <a:latin typeface="Corbel"/>
                <a:cs typeface="Corbel"/>
              </a:rPr>
              <a:t>challenge</a:t>
            </a:r>
          </a:p>
          <a:p>
            <a:endParaRPr lang="en-US" dirty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Implications for grow-finish pigs</a:t>
            </a:r>
          </a:p>
          <a:p>
            <a:endParaRPr lang="en-US" dirty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Need to determine the </a:t>
            </a:r>
            <a:r>
              <a:rPr lang="en-US" i="1" dirty="0" smtClean="0">
                <a:latin typeface="Corbel"/>
                <a:cs typeface="Corbel"/>
              </a:rPr>
              <a:t>economic optimum </a:t>
            </a:r>
            <a:endParaRPr lang="en-US" i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551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2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53" y="274638"/>
            <a:ext cx="8862357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rbel"/>
                <a:cs typeface="Corbel"/>
              </a:rPr>
              <a:t>IDO is activated </a:t>
            </a:r>
            <a:r>
              <a:rPr lang="en-US" b="1" dirty="0" smtClean="0">
                <a:latin typeface="Corbel"/>
                <a:cs typeface="Corbel"/>
              </a:rPr>
              <a:t>during inflammation </a:t>
            </a:r>
            <a:r>
              <a:rPr lang="en-US" b="1" dirty="0">
                <a:latin typeface="Corbel"/>
                <a:cs typeface="Corbel"/>
              </a:rPr>
              <a:t>and helps create conditions that </a:t>
            </a:r>
            <a:r>
              <a:rPr lang="en-US" b="1" dirty="0" smtClean="0">
                <a:latin typeface="Corbel"/>
                <a:cs typeface="Corbel"/>
              </a:rPr>
              <a:t>favor immune </a:t>
            </a:r>
            <a:r>
              <a:rPr lang="en-US" b="1" dirty="0">
                <a:latin typeface="Corbel"/>
                <a:cs typeface="Corbel"/>
              </a:rPr>
              <a:t>suppression and tolerance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046" y="2258479"/>
            <a:ext cx="4535909" cy="3867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33" y="6518873"/>
            <a:ext cx="3662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/>
                <a:cs typeface="Corbel"/>
              </a:rPr>
              <a:t>(Munn and Mellor, 2013; </a:t>
            </a:r>
            <a:r>
              <a:rPr lang="en-US" sz="1200" i="1" dirty="0">
                <a:latin typeface="Corbel"/>
                <a:cs typeface="Corbel"/>
              </a:rPr>
              <a:t>Trends </a:t>
            </a:r>
            <a:r>
              <a:rPr lang="en-US" sz="1200" i="1" dirty="0" err="1" smtClean="0">
                <a:latin typeface="Corbel"/>
                <a:cs typeface="Corbel"/>
              </a:rPr>
              <a:t>Immunol</a:t>
            </a:r>
            <a:r>
              <a:rPr lang="en-US" sz="1200" dirty="0" smtClean="0">
                <a:latin typeface="Corbel"/>
                <a:cs typeface="Corbel"/>
              </a:rPr>
              <a:t>. </a:t>
            </a:r>
            <a:r>
              <a:rPr lang="en-US" sz="1200" b="1" dirty="0" smtClean="0">
                <a:latin typeface="Corbel"/>
                <a:cs typeface="Corbel"/>
              </a:rPr>
              <a:t>34:</a:t>
            </a:r>
            <a:r>
              <a:rPr lang="en-US" sz="1200" dirty="0" smtClean="0">
                <a:latin typeface="Corbel"/>
                <a:cs typeface="Corbel"/>
              </a:rPr>
              <a:t> 137-143)</a:t>
            </a:r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217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b="1" dirty="0">
                <a:latin typeface="Corbel"/>
                <a:cs typeface="Corbel"/>
              </a:rPr>
              <a:t>Metabolic control of T cell and </a:t>
            </a:r>
            <a:r>
              <a:rPr lang="en-US" b="1" dirty="0" err="1">
                <a:latin typeface="Corbel"/>
                <a:cs typeface="Corbel"/>
              </a:rPr>
              <a:t>Treg</a:t>
            </a:r>
            <a:r>
              <a:rPr lang="en-US" b="1" dirty="0">
                <a:latin typeface="Corbel"/>
                <a:cs typeface="Corbel"/>
              </a:rPr>
              <a:t> responses via </a:t>
            </a:r>
            <a:r>
              <a:rPr lang="en-US" b="1" dirty="0" smtClean="0">
                <a:latin typeface="Corbel"/>
                <a:cs typeface="Corbel"/>
              </a:rPr>
              <a:t>IDO</a:t>
            </a:r>
            <a:endParaRPr lang="en-US" b="1" dirty="0">
              <a:latin typeface="Corbel"/>
              <a:cs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82" y="2226732"/>
            <a:ext cx="4508500" cy="32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33" y="6518873"/>
            <a:ext cx="3662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/>
                <a:cs typeface="Corbel"/>
              </a:rPr>
              <a:t>(Munn and Mellor, 2013; </a:t>
            </a:r>
            <a:r>
              <a:rPr lang="en-US" sz="1200" i="1" dirty="0">
                <a:latin typeface="Corbel"/>
                <a:cs typeface="Corbel"/>
              </a:rPr>
              <a:t>Trends </a:t>
            </a:r>
            <a:r>
              <a:rPr lang="en-US" sz="1200" i="1" dirty="0" err="1" smtClean="0">
                <a:latin typeface="Corbel"/>
                <a:cs typeface="Corbel"/>
              </a:rPr>
              <a:t>Immunol</a:t>
            </a:r>
            <a:r>
              <a:rPr lang="en-US" sz="1200" dirty="0" smtClean="0">
                <a:latin typeface="Corbel"/>
                <a:cs typeface="Corbel"/>
              </a:rPr>
              <a:t>. </a:t>
            </a:r>
            <a:r>
              <a:rPr lang="en-US" sz="1200" b="1" dirty="0" smtClean="0">
                <a:latin typeface="Corbel"/>
                <a:cs typeface="Corbel"/>
              </a:rPr>
              <a:t>34:</a:t>
            </a:r>
            <a:r>
              <a:rPr lang="en-US" sz="1200" dirty="0" smtClean="0">
                <a:latin typeface="Corbel"/>
                <a:cs typeface="Corbel"/>
              </a:rPr>
              <a:t> 137-143)</a:t>
            </a:r>
            <a:endParaRPr lang="en-US" sz="1200" dirty="0">
              <a:latin typeface="Corbel"/>
              <a:cs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0799" y="2946400"/>
            <a:ext cx="34789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/>
                <a:cs typeface="Corbel"/>
              </a:rPr>
              <a:t>KYN release </a:t>
            </a:r>
            <a:r>
              <a:rPr lang="en-US" dirty="0" smtClean="0">
                <a:latin typeface="Corbel"/>
                <a:cs typeface="Corbel"/>
              </a:rPr>
              <a:t>and TRP consumption</a:t>
            </a:r>
          </a:p>
          <a:p>
            <a:r>
              <a:rPr lang="en-US" dirty="0" smtClean="0">
                <a:latin typeface="Corbel"/>
                <a:cs typeface="Corbel"/>
              </a:rPr>
              <a:t>by </a:t>
            </a:r>
            <a:r>
              <a:rPr lang="en-US" dirty="0">
                <a:latin typeface="Corbel"/>
                <a:cs typeface="Corbel"/>
              </a:rPr>
              <a:t>accessory cells expressing </a:t>
            </a:r>
            <a:endParaRPr lang="en-US" dirty="0" smtClean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IDO </a:t>
            </a:r>
            <a:r>
              <a:rPr lang="en-US" dirty="0">
                <a:latin typeface="Corbel"/>
                <a:cs typeface="Corbel"/>
              </a:rPr>
              <a:t>generates </a:t>
            </a:r>
            <a:r>
              <a:rPr lang="en-US" dirty="0" smtClean="0">
                <a:latin typeface="Corbel"/>
                <a:cs typeface="Corbel"/>
              </a:rPr>
              <a:t>signals</a:t>
            </a:r>
          </a:p>
          <a:p>
            <a:r>
              <a:rPr lang="en-US" dirty="0" smtClean="0">
                <a:latin typeface="Corbel"/>
                <a:cs typeface="Corbel"/>
              </a:rPr>
              <a:t> </a:t>
            </a:r>
            <a:r>
              <a:rPr lang="en-US" dirty="0">
                <a:latin typeface="Corbel"/>
                <a:cs typeface="Corbel"/>
              </a:rPr>
              <a:t>that have profound effects on </a:t>
            </a:r>
            <a:endParaRPr lang="en-US" dirty="0" smtClean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T </a:t>
            </a:r>
            <a:r>
              <a:rPr lang="en-US" dirty="0">
                <a:latin typeface="Corbel"/>
                <a:cs typeface="Corbel"/>
              </a:rPr>
              <a:t>cell and </a:t>
            </a:r>
            <a:r>
              <a:rPr lang="en-US" dirty="0" err="1">
                <a:latin typeface="Corbel"/>
                <a:cs typeface="Corbel"/>
              </a:rPr>
              <a:t>Treg</a:t>
            </a:r>
            <a:r>
              <a:rPr lang="en-US" dirty="0">
                <a:latin typeface="Corbel"/>
                <a:cs typeface="Corbel"/>
              </a:rPr>
              <a:t> responses </a:t>
            </a:r>
            <a:endParaRPr lang="en-US" dirty="0" smtClean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to </a:t>
            </a:r>
            <a:r>
              <a:rPr lang="en-US" dirty="0">
                <a:latin typeface="Corbel"/>
                <a:cs typeface="Corbel"/>
              </a:rPr>
              <a:t>inflammatory and antigenic </a:t>
            </a:r>
            <a:endParaRPr lang="en-US" dirty="0" smtClean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0750"/>
            <a:ext cx="914400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90500" y="577850"/>
            <a:ext cx="8774113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altLang="ko-KR" sz="4400" b="1" dirty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Immune system </a:t>
            </a:r>
            <a:r>
              <a:rPr lang="da-DK" altLang="ko-KR" sz="4400" b="1" dirty="0" err="1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activation</a:t>
            </a:r>
            <a:r>
              <a:rPr lang="da-DK" altLang="ko-KR" sz="4400" b="1" dirty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 </a:t>
            </a:r>
            <a:r>
              <a:rPr lang="da-DK" altLang="ko-KR" sz="4400" b="1" dirty="0" smtClean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(</a:t>
            </a:r>
            <a:r>
              <a:rPr lang="da-DK" altLang="ko-KR" sz="4400" b="1" dirty="0" err="1" smtClean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e.g</a:t>
            </a:r>
            <a:r>
              <a:rPr lang="da-DK" altLang="ko-KR" sz="4400" b="1" dirty="0" smtClean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., </a:t>
            </a:r>
            <a:r>
              <a:rPr lang="da-DK" altLang="ko-KR" sz="4400" b="1" dirty="0" err="1" smtClean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through</a:t>
            </a:r>
            <a:r>
              <a:rPr lang="da-DK" altLang="ko-KR" sz="4400" b="1" dirty="0" smtClean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 </a:t>
            </a:r>
            <a:r>
              <a:rPr lang="da-DK" altLang="ko-KR" sz="4400" b="1" dirty="0" err="1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poor</a:t>
            </a:r>
            <a:r>
              <a:rPr lang="da-DK" altLang="ko-KR" sz="4400" b="1" dirty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 </a:t>
            </a:r>
            <a:r>
              <a:rPr lang="da-DK" altLang="ko-KR" sz="4400" b="1" dirty="0" err="1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sanitation</a:t>
            </a:r>
            <a:r>
              <a:rPr lang="da-DK" altLang="ko-KR" sz="4400" b="1" dirty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) </a:t>
            </a:r>
            <a:r>
              <a:rPr lang="da-DK" altLang="ko-KR" sz="4400" b="1" dirty="0" err="1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decreases</a:t>
            </a:r>
            <a:r>
              <a:rPr lang="da-DK" altLang="ko-KR" sz="4400" b="1" dirty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 </a:t>
            </a:r>
            <a:r>
              <a:rPr lang="da-DK" altLang="ko-KR" sz="4400" b="1" dirty="0" err="1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growth</a:t>
            </a:r>
            <a:r>
              <a:rPr lang="da-DK" altLang="ko-KR" sz="4400" b="1" dirty="0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 </a:t>
            </a:r>
            <a:r>
              <a:rPr lang="da-DK" altLang="ko-KR" sz="4400" b="1" dirty="0" err="1">
                <a:solidFill>
                  <a:srgbClr val="000000"/>
                </a:solidFill>
                <a:latin typeface="Corbel"/>
                <a:ea typeface="Gulim" pitchFamily="34" charset="-127"/>
                <a:cs typeface="Corbel"/>
              </a:rPr>
              <a:t>efficiency</a:t>
            </a:r>
            <a:endParaRPr lang="en-GB" sz="4400" b="1" dirty="0">
              <a:solidFill>
                <a:srgbClr val="000000"/>
              </a:solidFill>
              <a:latin typeface="Corbel"/>
              <a:ea typeface="Gulim" pitchFamily="34" charset="-127"/>
              <a:cs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" y="6538382"/>
            <a:ext cx="27955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Corbel"/>
                <a:ea typeface="ＭＳ Ｐゴシック" pitchFamily="-111" charset="-128"/>
                <a:cs typeface="Corbel"/>
              </a:rPr>
              <a:t>(</a:t>
            </a:r>
            <a:r>
              <a:rPr lang="en-US" sz="1200" dirty="0" err="1">
                <a:latin typeface="Corbel"/>
                <a:ea typeface="ＭＳ Ｐゴシック" pitchFamily="-111" charset="-128"/>
                <a:cs typeface="Corbel"/>
              </a:rPr>
              <a:t>Pastorelli</a:t>
            </a:r>
            <a:r>
              <a:rPr lang="en-US" sz="1200" dirty="0">
                <a:latin typeface="Corbel"/>
                <a:ea typeface="ＭＳ Ｐゴシック" pitchFamily="-111" charset="-128"/>
                <a:cs typeface="Corbel"/>
              </a:rPr>
              <a:t> </a:t>
            </a:r>
            <a:r>
              <a:rPr lang="en-US" sz="1200" i="1" dirty="0">
                <a:latin typeface="Corbel"/>
                <a:ea typeface="ＭＳ Ｐゴシック" pitchFamily="-111" charset="-128"/>
                <a:cs typeface="Corbel"/>
              </a:rPr>
              <a:t>et al</a:t>
            </a:r>
            <a:r>
              <a:rPr lang="en-US" sz="1200" dirty="0">
                <a:latin typeface="Corbel"/>
                <a:ea typeface="ＭＳ Ｐゴシック" pitchFamily="-111" charset="-128"/>
                <a:cs typeface="Corbel"/>
              </a:rPr>
              <a:t>., 2012; </a:t>
            </a:r>
            <a:r>
              <a:rPr lang="en-US" sz="1200" i="1" dirty="0">
                <a:latin typeface="Corbel"/>
                <a:ea typeface="ＭＳ Ｐゴシック" pitchFamily="-111" charset="-128"/>
                <a:cs typeface="Corbel"/>
              </a:rPr>
              <a:t>Animal </a:t>
            </a:r>
            <a:r>
              <a:rPr lang="en-US" sz="1200" b="1" dirty="0">
                <a:latin typeface="Corbel"/>
                <a:ea typeface="ＭＳ Ｐゴシック" pitchFamily="-111" charset="-128"/>
                <a:cs typeface="Corbel"/>
              </a:rPr>
              <a:t>6:</a:t>
            </a:r>
            <a:r>
              <a:rPr lang="en-US" sz="1200" dirty="0">
                <a:latin typeface="Corbel"/>
                <a:ea typeface="ＭＳ Ｐゴシック" pitchFamily="-111" charset="-128"/>
                <a:cs typeface="Corbel"/>
              </a:rPr>
              <a:t>952–961)</a:t>
            </a:r>
          </a:p>
        </p:txBody>
      </p:sp>
    </p:spTree>
    <p:extLst>
      <p:ext uri="{BB962C8B-B14F-4D97-AF65-F5344CB8AC3E}">
        <p14:creationId xmlns:p14="http://schemas.microsoft.com/office/powerpoint/2010/main" val="2490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0587"/>
            <a:ext cx="8851900" cy="1143000"/>
          </a:xfrm>
        </p:spPr>
        <p:txBody>
          <a:bodyPr anchor="t">
            <a:normAutofit/>
          </a:bodyPr>
          <a:lstStyle/>
          <a:p>
            <a:r>
              <a:rPr lang="en-US" sz="4000" b="1" dirty="0" smtClean="0">
                <a:latin typeface="Corbel"/>
                <a:cs typeface="Corbel"/>
              </a:rPr>
              <a:t>The post-weaning malaise</a:t>
            </a:r>
            <a:endParaRPr lang="en-US" sz="4000" b="1" dirty="0">
              <a:latin typeface="Corbel"/>
              <a:cs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902"/>
            <a:ext cx="9144000" cy="5973288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815" y="6557164"/>
            <a:ext cx="2795639" cy="27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Corbel"/>
                <a:ea typeface="Corbel" pitchFamily="1" charset="0"/>
                <a:cs typeface="Corbel"/>
              </a:rPr>
              <a:t>(</a:t>
            </a:r>
            <a:r>
              <a:rPr lang="en-US" sz="1200" dirty="0" err="1" smtClean="0">
                <a:latin typeface="Corbel"/>
                <a:ea typeface="Corbel" pitchFamily="1" charset="0"/>
                <a:cs typeface="Corbel"/>
              </a:rPr>
              <a:t>Wellock</a:t>
            </a:r>
            <a:r>
              <a:rPr lang="en-US" sz="1200" dirty="0" smtClean="0">
                <a:latin typeface="Corbel"/>
                <a:ea typeface="Corbel" pitchFamily="1" charset="0"/>
                <a:cs typeface="Corbel"/>
              </a:rPr>
              <a:t> </a:t>
            </a:r>
            <a:r>
              <a:rPr lang="en-US" sz="1200" i="1" dirty="0" smtClean="0">
                <a:latin typeface="Corbel"/>
                <a:ea typeface="Corbel" pitchFamily="1" charset="0"/>
                <a:cs typeface="Corbel"/>
              </a:rPr>
              <a:t>et al</a:t>
            </a:r>
            <a:r>
              <a:rPr lang="en-US" sz="1200" dirty="0" smtClean="0">
                <a:latin typeface="Corbel"/>
                <a:ea typeface="Corbel" pitchFamily="1" charset="0"/>
                <a:cs typeface="Corbel"/>
              </a:rPr>
              <a:t>., 2013; </a:t>
            </a:r>
            <a:r>
              <a:rPr lang="en-US" sz="1200" i="1" dirty="0">
                <a:latin typeface="Corbel"/>
                <a:cs typeface="Corbel"/>
              </a:rPr>
              <a:t>The Pig </a:t>
            </a:r>
            <a:r>
              <a:rPr lang="en-US" sz="1200" i="1" dirty="0" smtClean="0">
                <a:latin typeface="Corbel"/>
                <a:cs typeface="Corbel"/>
              </a:rPr>
              <a:t>J. </a:t>
            </a:r>
            <a:r>
              <a:rPr lang="en-US" sz="1200" b="1" dirty="0" smtClean="0">
                <a:latin typeface="Corbel"/>
                <a:cs typeface="Corbel"/>
              </a:rPr>
              <a:t>69:</a:t>
            </a:r>
            <a:r>
              <a:rPr lang="en-US" sz="1200" dirty="0" smtClean="0">
                <a:latin typeface="Corbel"/>
                <a:cs typeface="Corbel"/>
              </a:rPr>
              <a:t>56</a:t>
            </a:r>
            <a:r>
              <a:rPr lang="en-US" sz="1200" dirty="0">
                <a:latin typeface="Corbel"/>
                <a:cs typeface="Corbel"/>
              </a:rPr>
              <a:t>-</a:t>
            </a:r>
            <a:r>
              <a:rPr lang="en-US" sz="1200" dirty="0" smtClean="0">
                <a:latin typeface="Corbel"/>
                <a:cs typeface="Corbel"/>
              </a:rPr>
              <a:t>74)</a:t>
            </a:r>
            <a:r>
              <a:rPr lang="en-US" sz="1200" dirty="0" smtClean="0">
                <a:latin typeface="Corbel"/>
                <a:ea typeface="Corbel" pitchFamily="1" charset="0"/>
                <a:cs typeface="Corbel"/>
              </a:rPr>
              <a:t> </a:t>
            </a:r>
            <a:endParaRPr lang="en-US" sz="1200" dirty="0">
              <a:latin typeface="Corbel"/>
              <a:ea typeface="Corbel" pitchFamily="1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696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33946" y="1447800"/>
            <a:ext cx="5105400" cy="5005174"/>
            <a:chOff x="3734594" y="1448135"/>
            <a:chExt cx="5106287" cy="500633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1316" y="1448135"/>
              <a:ext cx="4732842" cy="4115753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20163" name="Text Box 4"/>
            <p:cNvSpPr txBox="1">
              <a:spLocks noChangeArrowheads="1"/>
            </p:cNvSpPr>
            <p:nvPr/>
          </p:nvSpPr>
          <p:spPr bwMode="auto">
            <a:xfrm>
              <a:off x="3734594" y="5715794"/>
              <a:ext cx="5106287" cy="738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9" tIns="45725" rIns="91449" bIns="45725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Corbel"/>
                  <a:cs typeface="Corbel"/>
                </a:rPr>
                <a:t>Pattern of TNF-</a:t>
              </a:r>
              <a:r>
                <a:rPr lang="el-GR" sz="1400" dirty="0">
                  <a:latin typeface="Corbel"/>
                  <a:cs typeface="Corbel"/>
                </a:rPr>
                <a:t>α</a:t>
              </a:r>
              <a:r>
                <a:rPr lang="en-US" sz="1400" dirty="0">
                  <a:latin typeface="Corbel"/>
                  <a:cs typeface="Corbel"/>
                </a:rPr>
                <a:t> mRNA expression in the proximal, mid-, and distal SI in the proximal colon of the intestine of piglets on the day of weaning (d 0) and on d 1, 2, 5, and 8 after weaning</a:t>
              </a:r>
            </a:p>
          </p:txBody>
        </p:sp>
      </p:grpSp>
      <p:sp>
        <p:nvSpPr>
          <p:cNvPr id="22016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981" y="794"/>
            <a:ext cx="8686800" cy="1143000"/>
          </a:xfrm>
          <a:noFill/>
        </p:spPr>
        <p:txBody>
          <a:bodyPr>
            <a:no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Weaning increases production of </a:t>
            </a:r>
            <a:br>
              <a:rPr lang="en-US" b="1" dirty="0" smtClean="0">
                <a:latin typeface="Corbel"/>
                <a:cs typeface="Corbel"/>
              </a:rPr>
            </a:br>
            <a:r>
              <a:rPr lang="en-AU" b="1" dirty="0" smtClean="0">
                <a:latin typeface="Corbel"/>
                <a:cs typeface="Corbel"/>
              </a:rPr>
              <a:t>pro-inflammatory cytokines</a:t>
            </a:r>
            <a:endParaRPr lang="en-US" b="1" dirty="0" smtClean="0">
              <a:latin typeface="Corbel"/>
              <a:cs typeface="Corbel"/>
            </a:endParaRPr>
          </a:p>
        </p:txBody>
      </p:sp>
      <p:sp>
        <p:nvSpPr>
          <p:cNvPr id="220165" name="Rectangle 6"/>
          <p:cNvSpPr>
            <a:spLocks noChangeArrowheads="1"/>
          </p:cNvSpPr>
          <p:nvPr/>
        </p:nvSpPr>
        <p:spPr bwMode="auto">
          <a:xfrm>
            <a:off x="228601" y="1614898"/>
            <a:ext cx="3276600" cy="467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latin typeface="Corbel"/>
                <a:cs typeface="Corbel"/>
              </a:rPr>
              <a:t>  Weaning is associated with an early and transient response in gene expression of pro-inflammatory cytokines in the gut</a:t>
            </a:r>
          </a:p>
          <a:p>
            <a:pPr eaLnBrk="0" hangingPunct="0">
              <a:spcBef>
                <a:spcPct val="20000"/>
              </a:spcBef>
              <a:buFont typeface="Arial"/>
              <a:buChar char="•"/>
            </a:pPr>
            <a:endParaRPr lang="en-US" sz="2400" dirty="0">
              <a:latin typeface="Corbel"/>
              <a:cs typeface="Corbel"/>
            </a:endParaRPr>
          </a:p>
          <a:p>
            <a:pPr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latin typeface="Corbel"/>
                <a:cs typeface="Corbel"/>
              </a:rPr>
              <a:t>   The </a:t>
            </a:r>
            <a:r>
              <a:rPr lang="en-US" sz="2400" dirty="0" smtClean="0">
                <a:latin typeface="Corbel"/>
                <a:cs typeface="Corbel"/>
              </a:rPr>
              <a:t>(transient) </a:t>
            </a:r>
            <a:r>
              <a:rPr lang="en-US" sz="2400" dirty="0">
                <a:latin typeface="Corbel"/>
                <a:cs typeface="Corbel"/>
              </a:rPr>
              <a:t>rise corresponds with both low feed intake and the </a:t>
            </a:r>
            <a:r>
              <a:rPr lang="en-US" sz="2400" dirty="0" smtClean="0">
                <a:latin typeface="Corbel"/>
                <a:cs typeface="Corbel"/>
              </a:rPr>
              <a:t>stress (disease?) </a:t>
            </a:r>
            <a:r>
              <a:rPr lang="en-US" sz="2400" dirty="0">
                <a:latin typeface="Corbel"/>
                <a:cs typeface="Corbel"/>
              </a:rPr>
              <a:t>associated with weaning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88" y="6552894"/>
            <a:ext cx="2548558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1200" dirty="0" smtClean="0">
                <a:latin typeface="Corbel"/>
                <a:cs typeface="Corbel"/>
              </a:rPr>
              <a:t>(Pie </a:t>
            </a:r>
            <a:r>
              <a:rPr lang="en-US" sz="1200" i="1" dirty="0">
                <a:latin typeface="Corbel"/>
                <a:cs typeface="Corbel"/>
              </a:rPr>
              <a:t>et al</a:t>
            </a:r>
            <a:r>
              <a:rPr lang="en-US" sz="1200" dirty="0">
                <a:latin typeface="Corbel"/>
                <a:cs typeface="Corbel"/>
              </a:rPr>
              <a:t>., 2004</a:t>
            </a:r>
            <a:r>
              <a:rPr lang="en-US" sz="1200" i="1" dirty="0">
                <a:latin typeface="Corbel"/>
                <a:cs typeface="Corbel"/>
              </a:rPr>
              <a:t>; J. </a:t>
            </a:r>
            <a:r>
              <a:rPr lang="en-US" sz="1200" i="1" dirty="0" err="1">
                <a:latin typeface="Corbel"/>
                <a:cs typeface="Corbel"/>
              </a:rPr>
              <a:t>Nutr</a:t>
            </a:r>
            <a:r>
              <a:rPr lang="en-US" sz="1200" i="1" dirty="0">
                <a:latin typeface="Corbel"/>
                <a:cs typeface="Corbel"/>
              </a:rPr>
              <a:t>. </a:t>
            </a:r>
            <a:r>
              <a:rPr lang="en-US" sz="1200" b="1" dirty="0">
                <a:latin typeface="Corbel"/>
                <a:cs typeface="Corbel"/>
              </a:rPr>
              <a:t>134: </a:t>
            </a:r>
            <a:r>
              <a:rPr lang="en-US" sz="1200" dirty="0">
                <a:latin typeface="Corbel"/>
                <a:cs typeface="Corbel"/>
              </a:rPr>
              <a:t>641-651)</a:t>
            </a:r>
          </a:p>
        </p:txBody>
      </p:sp>
    </p:spTree>
    <p:extLst>
      <p:ext uri="{BB962C8B-B14F-4D97-AF65-F5344CB8AC3E}">
        <p14:creationId xmlns:p14="http://schemas.microsoft.com/office/powerpoint/2010/main" val="18123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5105400"/>
            <a:ext cx="8839200" cy="12192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orbel"/>
                <a:cs typeface="Corbel"/>
              </a:rPr>
              <a:t>What is the impact of weaning (and all that goes with it – disease, stress</a:t>
            </a:r>
            <a:r>
              <a:rPr lang="is-IS" sz="4400" dirty="0" smtClean="0">
                <a:solidFill>
                  <a:schemeClr val="tx1"/>
                </a:solidFill>
                <a:latin typeface="Corbel"/>
                <a:cs typeface="Corbel"/>
              </a:rPr>
              <a:t>…</a:t>
            </a:r>
            <a:r>
              <a:rPr lang="en-US" sz="4400" dirty="0" smtClean="0">
                <a:solidFill>
                  <a:schemeClr val="tx1"/>
                </a:solidFill>
                <a:latin typeface="Corbel"/>
                <a:cs typeface="Corbel"/>
              </a:rPr>
              <a:t>) on the young pigs’ nutrient requirements?</a:t>
            </a:r>
            <a:endParaRPr lang="en-US" sz="4400" dirty="0">
              <a:solidFill>
                <a:schemeClr val="tx1"/>
              </a:solidFill>
              <a:latin typeface="Corbel"/>
              <a:cs typeface="Corbel"/>
            </a:endParaRPr>
          </a:p>
        </p:txBody>
      </p:sp>
      <p:pic>
        <p:nvPicPr>
          <p:cNvPr id="6" name="Pictur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11466" r="-1146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6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216824"/>
            <a:ext cx="8753474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latin typeface="Corbel"/>
                <a:cs typeface="Corbel"/>
              </a:rPr>
              <a:t>I</a:t>
            </a:r>
            <a:r>
              <a:rPr lang="en-US" sz="4000" b="1" dirty="0" smtClean="0">
                <a:latin typeface="Corbel"/>
                <a:cs typeface="Corbel"/>
              </a:rPr>
              <a:t>mmune </a:t>
            </a:r>
            <a:r>
              <a:rPr lang="en-US" sz="4000" b="1" dirty="0">
                <a:latin typeface="Corbel"/>
                <a:cs typeface="Corbel"/>
              </a:rPr>
              <a:t>system activation affects performance </a:t>
            </a:r>
            <a:r>
              <a:rPr lang="en-US" sz="4000" b="1" dirty="0" smtClean="0">
                <a:latin typeface="Corbel"/>
                <a:cs typeface="Corbel"/>
              </a:rPr>
              <a:t>of pigs (6</a:t>
            </a:r>
            <a:r>
              <a:rPr lang="en-US" sz="4000" b="1" dirty="0">
                <a:latin typeface="Corbel"/>
                <a:cs typeface="Corbel"/>
              </a:rPr>
              <a:t>-27 kg </a:t>
            </a:r>
            <a:r>
              <a:rPr lang="en-US" sz="4000" b="1" dirty="0" smtClean="0">
                <a:latin typeface="Corbel"/>
                <a:cs typeface="Corbel"/>
              </a:rPr>
              <a:t>LW)</a:t>
            </a:r>
            <a:endParaRPr lang="en-US" sz="4000" b="1" dirty="0">
              <a:latin typeface="Corbel"/>
              <a:cs typeface="Corbel"/>
            </a:endParaRPr>
          </a:p>
        </p:txBody>
      </p:sp>
      <p:graphicFrame>
        <p:nvGraphicFramePr>
          <p:cNvPr id="1033455" name="Group 2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19292246"/>
              </p:ext>
            </p:extLst>
          </p:nvPr>
        </p:nvGraphicFramePr>
        <p:xfrm>
          <a:off x="152400" y="1809008"/>
          <a:ext cx="8826500" cy="4665030"/>
        </p:xfrm>
        <a:graphic>
          <a:graphicData uri="http://schemas.openxmlformats.org/drawingml/2006/table">
            <a:tbl>
              <a:tblPr/>
              <a:tblGrid>
                <a:gridCol w="1471613"/>
                <a:gridCol w="1470025"/>
                <a:gridCol w="1471612"/>
                <a:gridCol w="1471613"/>
                <a:gridCol w="1470025"/>
                <a:gridCol w="1471612"/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Item</a:t>
                      </a: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ea typeface="ＭＳ Ｐゴシック" pitchFamily="-111" charset="-128"/>
                        <a:cs typeface="Corbel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Immune system activation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Dietary lysine, % of the diet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ea typeface="ＭＳ Ｐゴシック" pitchFamily="-111" charset="-128"/>
                        <a:cs typeface="Corbel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endParaRPr kumimoji="1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ea typeface="ＭＳ Ｐゴシック" pitchFamily="-111" charset="-128"/>
                        <a:cs typeface="Corbe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0.60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0.90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1.20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1.50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Daily gain, grams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Low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556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644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663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357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495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510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504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Daily feed intake, grams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Low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896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1025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1052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1002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889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954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889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911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Gain:feed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, g per 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g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/>
                        <a:ea typeface="ＭＳ Ｐゴシック" pitchFamily="-111" charset="-128"/>
                        <a:cs typeface="Corbe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Low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445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544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613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662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395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522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581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1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ea typeface="ＭＳ Ｐゴシック" pitchFamily="-111" charset="-128"/>
                          <a:cs typeface="Corbel"/>
                        </a:rPr>
                        <a:t>565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56" name="Text Box 86"/>
          <p:cNvSpPr txBox="1">
            <a:spLocks noChangeArrowheads="1"/>
          </p:cNvSpPr>
          <p:nvPr/>
        </p:nvSpPr>
        <p:spPr bwMode="auto">
          <a:xfrm>
            <a:off x="25400" y="6548438"/>
            <a:ext cx="4071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AU" sz="1200" dirty="0">
                <a:latin typeface="Corbel"/>
                <a:cs typeface="Corbel"/>
              </a:rPr>
              <a:t>(Williams </a:t>
            </a:r>
            <a:r>
              <a:rPr lang="en-AU" sz="1200" i="1" dirty="0">
                <a:latin typeface="Corbel"/>
                <a:cs typeface="Corbel"/>
              </a:rPr>
              <a:t>et al</a:t>
            </a:r>
            <a:r>
              <a:rPr lang="en-AU" sz="1200" dirty="0">
                <a:latin typeface="Corbel"/>
                <a:cs typeface="Corbel"/>
              </a:rPr>
              <a:t>., 1997; </a:t>
            </a:r>
            <a:r>
              <a:rPr lang="en-US" sz="1200" i="1" dirty="0" smtClean="0">
                <a:latin typeface="Corbel"/>
                <a:cs typeface="Corbel"/>
              </a:rPr>
              <a:t>J. Anim. Sci. </a:t>
            </a:r>
            <a:r>
              <a:rPr lang="en-US" sz="1200" b="1" dirty="0" smtClean="0">
                <a:latin typeface="Corbel"/>
                <a:cs typeface="Corbel"/>
              </a:rPr>
              <a:t>75</a:t>
            </a:r>
            <a:r>
              <a:rPr lang="en-US" sz="1200" b="1" dirty="0">
                <a:latin typeface="Corbel"/>
                <a:cs typeface="Corbel"/>
              </a:rPr>
              <a:t>:</a:t>
            </a:r>
            <a:r>
              <a:rPr lang="en-US" sz="1200" i="1" dirty="0">
                <a:latin typeface="Corbel"/>
                <a:cs typeface="Corbel"/>
              </a:rPr>
              <a:t> </a:t>
            </a:r>
            <a:r>
              <a:rPr lang="en-US" sz="1200" dirty="0">
                <a:latin typeface="Corbel"/>
                <a:cs typeface="Corbel"/>
              </a:rPr>
              <a:t>2463-2471</a:t>
            </a:r>
            <a:r>
              <a:rPr lang="en-AU" sz="1200" dirty="0">
                <a:latin typeface="Corbel"/>
                <a:cs typeface="Corbel"/>
              </a:rPr>
              <a:t>)</a:t>
            </a:r>
          </a:p>
        </p:txBody>
      </p:sp>
      <p:sp>
        <p:nvSpPr>
          <p:cNvPr id="1033456" name="Oval 240"/>
          <p:cNvSpPr>
            <a:spLocks noChangeArrowheads="1"/>
          </p:cNvSpPr>
          <p:nvPr/>
        </p:nvSpPr>
        <p:spPr bwMode="auto">
          <a:xfrm>
            <a:off x="1511300" y="3746500"/>
            <a:ext cx="7470775" cy="6810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/>
              <a:ea typeface="ＭＳ Ｐゴシック" pitchFamily="-111" charset="-128"/>
              <a:cs typeface="Corbel"/>
            </a:endParaRPr>
          </a:p>
        </p:txBody>
      </p:sp>
      <p:sp>
        <p:nvSpPr>
          <p:cNvPr id="1033457" name="Oval 241"/>
          <p:cNvSpPr>
            <a:spLocks noChangeArrowheads="1"/>
          </p:cNvSpPr>
          <p:nvPr/>
        </p:nvSpPr>
        <p:spPr bwMode="auto">
          <a:xfrm>
            <a:off x="1435100" y="4792663"/>
            <a:ext cx="7470775" cy="6810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/>
              <a:ea typeface="ＭＳ Ｐゴシック" pitchFamily="-111" charset="-128"/>
              <a:cs typeface="Corbel"/>
            </a:endParaRPr>
          </a:p>
        </p:txBody>
      </p:sp>
      <p:sp>
        <p:nvSpPr>
          <p:cNvPr id="1033458" name="Oval 242"/>
          <p:cNvSpPr>
            <a:spLocks noChangeArrowheads="1"/>
          </p:cNvSpPr>
          <p:nvPr/>
        </p:nvSpPr>
        <p:spPr bwMode="auto">
          <a:xfrm>
            <a:off x="1508125" y="5837238"/>
            <a:ext cx="7470775" cy="6810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/>
              <a:ea typeface="ＭＳ Ｐゴシック" pitchFamily="-111" charset="-128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2446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456" grpId="0" animBg="1"/>
      <p:bldP spid="1033457" grpId="0" animBg="1"/>
      <p:bldP spid="10334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3413"/>
            <a:ext cx="887775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Pigs without clinical disease signs can still perform poorer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616324"/>
            <a:ext cx="450100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AU" sz="1400" b="1" dirty="0" smtClean="0"/>
              <a:t> Oral infection with </a:t>
            </a:r>
            <a:r>
              <a:rPr lang="en-AU" sz="1400" b="1" i="1" dirty="0" err="1" smtClean="0"/>
              <a:t>Lawsonia</a:t>
            </a:r>
            <a:r>
              <a:rPr lang="en-AU" sz="1400" b="1" i="1" dirty="0" smtClean="0"/>
              <a:t> </a:t>
            </a:r>
            <a:r>
              <a:rPr lang="en-AU" sz="1400" b="1" i="1" dirty="0" err="1" smtClean="0"/>
              <a:t>intracellularis</a:t>
            </a:r>
            <a:r>
              <a:rPr lang="en-AU" sz="1400" b="1" i="1" dirty="0" smtClean="0"/>
              <a:t> </a:t>
            </a:r>
            <a:r>
              <a:rPr lang="en-AU" sz="1400" b="1" dirty="0" smtClean="0"/>
              <a:t>(LI)</a:t>
            </a:r>
          </a:p>
          <a:p>
            <a:pPr lvl="1"/>
            <a:r>
              <a:rPr lang="en-AU" sz="1200" b="1" dirty="0" smtClean="0"/>
              <a:t>Clinical infection 10</a:t>
            </a:r>
            <a:r>
              <a:rPr lang="en-AU" sz="1200" b="1" baseline="30000" dirty="0" smtClean="0"/>
              <a:t>8</a:t>
            </a:r>
            <a:r>
              <a:rPr lang="en-AU" sz="1200" b="1" dirty="0" smtClean="0"/>
              <a:t>-10</a:t>
            </a:r>
            <a:r>
              <a:rPr lang="en-AU" sz="1200" b="1" baseline="30000" dirty="0" smtClean="0"/>
              <a:t>6</a:t>
            </a:r>
            <a:r>
              <a:rPr lang="en-AU" sz="1200" b="1" dirty="0" smtClean="0"/>
              <a:t> LI per pig</a:t>
            </a:r>
          </a:p>
          <a:p>
            <a:pPr lvl="1"/>
            <a:r>
              <a:rPr lang="en-AU" sz="1200" b="1" dirty="0" smtClean="0"/>
              <a:t>Subclinical infection 10</a:t>
            </a:r>
            <a:r>
              <a:rPr lang="en-AU" sz="1200" b="1" baseline="30000" dirty="0" smtClean="0"/>
              <a:t>5</a:t>
            </a:r>
            <a:r>
              <a:rPr lang="en-AU" sz="1200" b="1" dirty="0" smtClean="0"/>
              <a:t>-10</a:t>
            </a:r>
            <a:r>
              <a:rPr lang="en-AU" sz="1200" b="1" baseline="30000" dirty="0" smtClean="0"/>
              <a:t>4</a:t>
            </a:r>
            <a:r>
              <a:rPr lang="en-AU" sz="1200" b="1" dirty="0" smtClean="0"/>
              <a:t> LI per pig</a:t>
            </a:r>
            <a:endParaRPr lang="en-AU" sz="12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32131624"/>
              </p:ext>
            </p:extLst>
          </p:nvPr>
        </p:nvGraphicFramePr>
        <p:xfrm>
          <a:off x="0" y="2480420"/>
          <a:ext cx="4572000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90141209"/>
              </p:ext>
            </p:extLst>
          </p:nvPr>
        </p:nvGraphicFramePr>
        <p:xfrm>
          <a:off x="4462760" y="11923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14941256"/>
              </p:ext>
            </p:extLst>
          </p:nvPr>
        </p:nvGraphicFramePr>
        <p:xfrm>
          <a:off x="4462760" y="40006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040" y="6526872"/>
            <a:ext cx="3664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/>
                <a:cs typeface="Corbel"/>
              </a:rPr>
              <a:t>(</a:t>
            </a:r>
            <a:r>
              <a:rPr lang="en-US" sz="1200" dirty="0" err="1" smtClean="0">
                <a:latin typeface="Corbel"/>
                <a:cs typeface="Corbel"/>
              </a:rPr>
              <a:t>Paradis</a:t>
            </a:r>
            <a:r>
              <a:rPr lang="en-US" sz="1200" dirty="0" smtClean="0">
                <a:latin typeface="Corbel"/>
                <a:cs typeface="Corbel"/>
              </a:rPr>
              <a:t> </a:t>
            </a:r>
            <a:r>
              <a:rPr lang="en-US" sz="1200" i="1" dirty="0" smtClean="0">
                <a:latin typeface="Corbel"/>
                <a:cs typeface="Corbel"/>
              </a:rPr>
              <a:t>et al</a:t>
            </a:r>
            <a:r>
              <a:rPr lang="en-US" sz="1200" dirty="0" smtClean="0">
                <a:latin typeface="Corbel"/>
                <a:cs typeface="Corbel"/>
              </a:rPr>
              <a:t>., 2012; </a:t>
            </a:r>
            <a:r>
              <a:rPr lang="en-US" sz="1200" i="1" dirty="0" smtClean="0">
                <a:latin typeface="Corbel"/>
                <a:cs typeface="Corbel"/>
              </a:rPr>
              <a:t>J. Swine. </a:t>
            </a:r>
            <a:r>
              <a:rPr lang="en-US" sz="1200" i="1" dirty="0">
                <a:latin typeface="Corbel"/>
                <a:cs typeface="Corbel"/>
              </a:rPr>
              <a:t>Health Prod</a:t>
            </a:r>
            <a:r>
              <a:rPr lang="en-US" sz="1200" i="1" dirty="0" smtClean="0">
                <a:latin typeface="Corbel"/>
                <a:cs typeface="Corbel"/>
              </a:rPr>
              <a:t>. </a:t>
            </a:r>
            <a:r>
              <a:rPr lang="en-US" sz="1200" b="1" dirty="0" smtClean="0">
                <a:latin typeface="Corbel"/>
                <a:cs typeface="Corbel"/>
              </a:rPr>
              <a:t>20: </a:t>
            </a:r>
            <a:r>
              <a:rPr lang="en-US" sz="1200" dirty="0" smtClean="0">
                <a:latin typeface="Corbel"/>
                <a:cs typeface="Corbel"/>
              </a:rPr>
              <a:t>137</a:t>
            </a:r>
            <a:r>
              <a:rPr lang="en-US" sz="1200" dirty="0">
                <a:latin typeface="Corbel"/>
                <a:cs typeface="Corbel"/>
              </a:rPr>
              <a:t>–</a:t>
            </a:r>
            <a:r>
              <a:rPr lang="en-US" sz="1200" dirty="0" smtClean="0">
                <a:latin typeface="Corbel"/>
                <a:cs typeface="Corbel"/>
              </a:rPr>
              <a:t>141)</a:t>
            </a:r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242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9059" y="2130425"/>
            <a:ext cx="8546353" cy="1470025"/>
          </a:xfrm>
        </p:spPr>
        <p:txBody>
          <a:bodyPr>
            <a:noAutofit/>
          </a:bodyPr>
          <a:lstStyle/>
          <a:p>
            <a:r>
              <a:rPr lang="en-US" b="1" i="1" dirty="0" err="1" smtClean="0">
                <a:latin typeface="Corbel"/>
                <a:cs typeface="Corbel"/>
              </a:rPr>
              <a:t>Immunonutrition</a:t>
            </a:r>
            <a:r>
              <a:rPr lang="en-US" b="1" dirty="0" smtClean="0">
                <a:latin typeface="Corbel"/>
                <a:cs typeface="Corbel"/>
              </a:rPr>
              <a:t>: </a:t>
            </a:r>
            <a:br>
              <a:rPr lang="en-US" b="1" dirty="0" smtClean="0">
                <a:latin typeface="Corbel"/>
                <a:cs typeface="Corbel"/>
              </a:rPr>
            </a:br>
            <a:r>
              <a:rPr lang="en-US" b="1" dirty="0">
                <a:latin typeface="Corbel"/>
                <a:cs typeface="Corbel"/>
              </a:rPr>
              <a:t/>
            </a:r>
            <a:br>
              <a:rPr lang="en-US" b="1" dirty="0">
                <a:latin typeface="Corbel"/>
                <a:cs typeface="Corbel"/>
              </a:rPr>
            </a:br>
            <a:r>
              <a:rPr lang="en-US" b="1" dirty="0">
                <a:latin typeface="Corbel"/>
                <a:cs typeface="Corbel"/>
              </a:rPr>
              <a:t>U</a:t>
            </a:r>
            <a:r>
              <a:rPr lang="en-US" b="1" dirty="0" smtClean="0">
                <a:latin typeface="Corbel"/>
                <a:cs typeface="Corbel"/>
              </a:rPr>
              <a:t>sing selected essential amino acids to restore the structure and function of the gut more rapidly and efficiently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104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2124</Words>
  <Application>Microsoft Office PowerPoint</Application>
  <PresentationFormat>On-screen Show (4:3)</PresentationFormat>
  <Paragraphs>362</Paragraphs>
  <Slides>38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맑은 고딕</vt:lpstr>
      <vt:lpstr>ＭＳ ゴシック</vt:lpstr>
      <vt:lpstr>ＭＳ Ｐゴシック</vt:lpstr>
      <vt:lpstr>Arial</vt:lpstr>
      <vt:lpstr>Calibri</vt:lpstr>
      <vt:lpstr>Corbel</vt:lpstr>
      <vt:lpstr>Gulim</vt:lpstr>
      <vt:lpstr>Wingdings</vt:lpstr>
      <vt:lpstr>Zapf Dingbats</vt:lpstr>
      <vt:lpstr>Office Theme</vt:lpstr>
      <vt:lpstr>1_Office Theme</vt:lpstr>
      <vt:lpstr>Document</vt:lpstr>
      <vt:lpstr>Dietary requirements for tryptophan and sulphur amino acids after weaning: is there a case for increasing their level of inclusion in diets? </vt:lpstr>
      <vt:lpstr>Today’s presentation</vt:lpstr>
      <vt:lpstr>Weaning is a stressful event</vt:lpstr>
      <vt:lpstr>The post-weaning malaise</vt:lpstr>
      <vt:lpstr>Weaning increases production of  pro-inflammatory cytokines</vt:lpstr>
      <vt:lpstr>What is the impact of weaning (and all that goes with it – disease, stress…) on the young pigs’ nutrient requirements?</vt:lpstr>
      <vt:lpstr>Immune system activation affects performance of pigs (6-27 kg LW)</vt:lpstr>
      <vt:lpstr>Pigs without clinical disease signs can still perform poorer</vt:lpstr>
      <vt:lpstr>Immunonutrition:   Using selected essential amino acids to restore the structure and function of the gut more rapidly and efficiently</vt:lpstr>
      <vt:lpstr>1. Tryptophan</vt:lpstr>
      <vt:lpstr>Background</vt:lpstr>
      <vt:lpstr>Linear response of protein deposition to increasing Trp intake with immune system activation</vt:lpstr>
      <vt:lpstr>Trp requirements under commercial conditions: is the optimum above SID Trp:Lys of 0.16 (NRC, 2012)?</vt:lpstr>
      <vt:lpstr>Methods</vt:lpstr>
      <vt:lpstr>PowerPoint Presentation</vt:lpstr>
      <vt:lpstr>PowerPoint Presentation</vt:lpstr>
      <vt:lpstr>Expressing daily gain and feed intake on a Trp intake basis shows a different result</vt:lpstr>
      <vt:lpstr>PowerPoint Presentation</vt:lpstr>
      <vt:lpstr>Main conclusions from this study</vt:lpstr>
      <vt:lpstr>Economic model for determining SID Trp:Lys levels in diets (PIC USA)</vt:lpstr>
      <vt:lpstr>2. Sulphur amino acids</vt:lpstr>
      <vt:lpstr>Immune system activation alters amino acid partitioning</vt:lpstr>
      <vt:lpstr>Sulphur amino acids for weaner pigs</vt:lpstr>
      <vt:lpstr>Aims and Hypotheses</vt:lpstr>
      <vt:lpstr>Methods</vt:lpstr>
      <vt:lpstr>PowerPoint Presentation</vt:lpstr>
      <vt:lpstr>Faecal consistency score (pre and post-ETEC infection)</vt:lpstr>
      <vt:lpstr>Estimation of optimum SID SAA:Lys level for daily gain in pigs 8-20 kg BW (quadratic broken-line model; R2=0.94)</vt:lpstr>
      <vt:lpstr>Estimation of optimum SID SAA:Lys level for feed intake in pigs 8-20 kg BW (quadratic broken-line model; R2=0.97)</vt:lpstr>
      <vt:lpstr>Estimation of optimum SID SAA:Lys level for gain:feed in pigs 8-20 kg BW (quadratic broken-line model; R2=0.90)</vt:lpstr>
      <vt:lpstr>Main conclusions from this study(pigs 8-20 kg BW) </vt:lpstr>
      <vt:lpstr>Performance of commercial grow-finish pigs (48-100 kg): daily gain  </vt:lpstr>
      <vt:lpstr>Performance of commercial grow-finish pigs (48-100 kg): carcass weight</vt:lpstr>
      <vt:lpstr>Overall conclusions</vt:lpstr>
      <vt:lpstr>PowerPoint Presentation</vt:lpstr>
      <vt:lpstr>IDO is activated during inflammation and helps create conditions that favor immune suppression and tolerance</vt:lpstr>
      <vt:lpstr>Metabolic control of T cell and Treg responses via IDO</vt:lpstr>
      <vt:lpstr>PowerPoint Presentation</vt:lpstr>
    </vt:vector>
  </TitlesOfParts>
  <Company>Murdoch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Pluske</dc:creator>
  <cp:lastModifiedBy>calum dalgarno</cp:lastModifiedBy>
  <cp:revision>124</cp:revision>
  <cp:lastPrinted>2016-04-07T06:29:41Z</cp:lastPrinted>
  <dcterms:created xsi:type="dcterms:W3CDTF">2016-04-02T06:00:32Z</dcterms:created>
  <dcterms:modified xsi:type="dcterms:W3CDTF">2016-04-12T11:02:19Z</dcterms:modified>
</cp:coreProperties>
</file>